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1"/>
  </p:notesMasterIdLst>
  <p:handoutMasterIdLst>
    <p:handoutMasterId r:id="rId9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9" r:id="rId27"/>
    <p:sldId id="310" r:id="rId28"/>
    <p:sldId id="295"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7" r:id="rId44"/>
    <p:sldId id="298" r:id="rId45"/>
    <p:sldId id="299" r:id="rId46"/>
    <p:sldId id="300" r:id="rId47"/>
    <p:sldId id="301" r:id="rId48"/>
    <p:sldId id="302" r:id="rId49"/>
    <p:sldId id="303" r:id="rId50"/>
    <p:sldId id="304" r:id="rId51"/>
    <p:sldId id="305" r:id="rId52"/>
    <p:sldId id="306" r:id="rId53"/>
    <p:sldId id="338" r:id="rId54"/>
    <p:sldId id="366" r:id="rId55"/>
    <p:sldId id="339"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56" r:id="rId79"/>
    <p:sldId id="357" r:id="rId80"/>
    <p:sldId id="389" r:id="rId81"/>
    <p:sldId id="359" r:id="rId82"/>
    <p:sldId id="360" r:id="rId83"/>
    <p:sldId id="361" r:id="rId84"/>
    <p:sldId id="362" r:id="rId85"/>
    <p:sldId id="363" r:id="rId86"/>
    <p:sldId id="364" r:id="rId87"/>
    <p:sldId id="365" r:id="rId88"/>
    <p:sldId id="307" r:id="rId89"/>
    <p:sldId id="308" r:id="rId9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92" autoAdjust="0"/>
    <p:restoredTop sz="79963" autoAdjust="0"/>
  </p:normalViewPr>
  <p:slideViewPr>
    <p:cSldViewPr>
      <p:cViewPr varScale="1">
        <p:scale>
          <a:sx n="86" d="100"/>
          <a:sy n="86" d="100"/>
        </p:scale>
        <p:origin x="396"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3/19/2018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3/19/2018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3/19/2018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5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5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6.tiff"/><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5.tiff"/><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6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5.tiff"/></Relationships>
</file>

<file path=ppt/slides/_rels/slide7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27.jpeg"/><Relationship Id="rId1" Type="http://schemas.openxmlformats.org/officeDocument/2006/relationships/slideLayout" Target="../slideLayouts/slideLayout3.xml"/><Relationship Id="rId6" Type="http://schemas.openxmlformats.org/officeDocument/2006/relationships/image" Target="../media/image26.tiff"/><Relationship Id="rId5" Type="http://schemas.openxmlformats.org/officeDocument/2006/relationships/image" Target="../media/image24.tiff"/><Relationship Id="rId4" Type="http://schemas.openxmlformats.org/officeDocument/2006/relationships/image" Target="../media/image25.tif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Your Name Here</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&lt;insert education or experience tidbit&gt;</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&lt;insert education or experience tidbit&gt;</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Over </a:t>
            </a:r>
            <a:r>
              <a:rPr lang="en-US" sz="2800" dirty="0">
                <a:latin typeface="Arial" panose="02080604020202020204" charset="0"/>
                <a:ea typeface="Roboto" pitchFamily="2" charset="0"/>
                <a:cs typeface="Arial" panose="02080604020202020204" charset="0"/>
              </a:rPr>
              <a:t>&lt;#&gt;</a:t>
            </a:r>
            <a:r>
              <a:rPr lang="en-GB" altLang="en-GB" sz="2800" dirty="0">
                <a:latin typeface="Arial" panose="02080604020202020204" charset="0"/>
                <a:ea typeface="Roboto" pitchFamily="2" charset="0"/>
                <a:cs typeface="Arial" panose="02080604020202020204" charset="0"/>
              </a:rPr>
              <a:t> years coding, </a:t>
            </a:r>
            <a:r>
              <a:rPr lang="en-GB" altLang="en-GB" sz="1500" dirty="0">
                <a:latin typeface="Arial" panose="02080604020202020204" charset="0"/>
                <a:ea typeface="Roboto" pitchFamily="2" charset="0"/>
                <a:cs typeface="Arial" panose="02080604020202020204" charset="0"/>
              </a:rPr>
              <a:t>(with plenty of experience being a n00b at it.)</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80604020202020204" charset="0"/>
              <a:buChar char="•"/>
            </a:pPr>
            <a:r>
              <a:rPr lang="en-US" sz="3000" i="1" dirty="0">
                <a:latin typeface="Arial" panose="02080604020202020204" charset="0"/>
                <a:ea typeface="Roboto" pitchFamily="2" charset="0"/>
                <a:cs typeface="Arial" panose="02080604020202020204" charset="0"/>
              </a:rPr>
              <a:t>&lt;personal fact&gt;</a:t>
            </a: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r>
              <a:rPr lang="en-GB" altLang="en-GB" sz="2000" dirty="0">
                <a:latin typeface="Arial" panose="02080604020202020204" charset="0"/>
                <a:ea typeface="Roboto" pitchFamily="2" charset="0"/>
                <a:cs typeface="Arial" panose="02080604020202020204" charset="0"/>
              </a:rPr>
              <a:t>Secretly, </a:t>
            </a:r>
            <a:r>
              <a:rPr lang="en-US" sz="2000" dirty="0">
                <a:latin typeface="Arial" panose="02080604020202020204" charset="0"/>
                <a:ea typeface="Roboto" pitchFamily="2" charset="0"/>
                <a:cs typeface="Arial" panose="02080604020202020204" charset="0"/>
              </a:rPr>
              <a:t>a &lt;funny fact about yourself&gt;</a:t>
            </a:r>
            <a:endParaRPr lang="en-GB" altLang="en-GB" sz="2000" dirty="0">
              <a:latin typeface="Arial" panose="02080604020202020204" charset="0"/>
              <a:ea typeface="Roboto" pitchFamily="2" charset="0"/>
              <a:cs typeface="Arial" panose="0208060402020202020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80604020202020204" charset="0"/>
                <a:cs typeface="Arial" panose="02080604020202020204" charset="0"/>
              </a:rPr>
              <a:t>Insert image of you here</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a:latin typeface="Arial" panose="02080604020202020204" charset="0"/>
                <a:ea typeface="Roboto" pitchFamily="2" charset="0"/>
                <a:cs typeface="Arial" panose="02080604020202020204" charset="0"/>
              </a:rPr>
              <a:t>Visual Studio Code </a:t>
            </a:r>
            <a:r>
              <a:rPr lang="en-GB" altLang="en-GB" sz="2800" dirty="0">
                <a:latin typeface="Arial" panose="02080604020202020204" charset="0"/>
                <a:ea typeface="Roboto" pitchFamily="2" charset="0"/>
                <a:cs typeface="Arial" panose="02080604020202020204" charset="0"/>
              </a:rPr>
              <a:t>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80604020202020204" charset="0"/>
                <a:cs typeface="Arial" panose="02080604020202020204" charset="0"/>
              </a:rPr>
              <a:t>SNAPSHOT OF SOMETHING </a:t>
            </a:r>
          </a:p>
          <a:p>
            <a:pPr algn="ctr"/>
            <a:r>
              <a:rPr lang="en-US" sz="3600" b="1" dirty="0">
                <a:latin typeface="Arial" panose="02080604020202020204" charset="0"/>
                <a:cs typeface="Arial" panose="02080604020202020204" charset="0"/>
              </a:rPr>
              <a:t>YOU MADE GOES HERE!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Make a folder on your desktop named code.</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Put all of your code that you do inside of that folder.</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Best Practices:</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Always use lowercase for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Never put in spaces in your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 </a:t>
            </a:r>
            <a:r>
              <a:rPr lang="en-US" dirty="0">
                <a:latin typeface="Arial" panose="02080604020202020204" charset="0"/>
                <a:ea typeface="Roboto" pitchFamily="2" charset="0"/>
                <a:cs typeface="Arial" panose="02080604020202020204" charset="0"/>
              </a:rPr>
              <a:t>Get Situated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x-none" altLang="en-US" dirty="0"/>
              <a:t>LUNCH (30 Mins)</a:t>
            </a:r>
            <a:endParaRPr lang="x-none" altLang="en-US"/>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
            <a:ext cx="5470527" cy="653856"/>
          </a:xfrm>
          <a:prstGeom prst="rect">
            <a:avLst/>
          </a:prstGeom>
        </p:spPr>
        <p:txBody>
          <a:bodyPr/>
          <a:lstStyle/>
          <a:p>
            <a:r>
              <a:t>The Team’s Task</a:t>
            </a:r>
          </a:p>
        </p:txBody>
      </p:sp>
      <p:sp>
        <p:nvSpPr>
          <p:cNvPr id="244" name="Shape 244"/>
          <p:cNvSpPr/>
          <p:nvPr/>
        </p:nvSpPr>
        <p:spPr>
          <a:xfrm>
            <a:off x="911982" y="1370330"/>
            <a:ext cx="7574057" cy="46166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dirty="0"/>
              <a:t>Task:  </a:t>
            </a:r>
            <a:r>
              <a:rPr lang="en-US" dirty="0"/>
              <a:t>Make a list of creative works you’ve written in the past</a:t>
            </a:r>
            <a:endParaRPr dirty="0"/>
          </a:p>
        </p:txBody>
      </p:sp>
      <p:sp>
        <p:nvSpPr>
          <p:cNvPr id="245" name="Shape 245"/>
          <p:cNvSpPr/>
          <p:nvPr/>
        </p:nvSpPr>
        <p:spPr>
          <a:xfrm>
            <a:off x="3508028" y="3249928"/>
            <a:ext cx="2127941"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Programming Team:</a:t>
            </a:r>
          </a:p>
        </p:txBody>
      </p:sp>
      <p:pic>
        <p:nvPicPr>
          <p:cNvPr id="2" name="Picture 1">
            <a:extLst>
              <a:ext uri="{FF2B5EF4-FFF2-40B4-BE49-F238E27FC236}">
                <a16:creationId xmlns:a16="http://schemas.microsoft.com/office/drawing/2014/main" id="{7D4DD046-0E04-3B43-9897-7EE5072EFA73}"/>
              </a:ext>
            </a:extLst>
          </p:cNvPr>
          <p:cNvPicPr>
            <a:picLocks noChangeAspect="1"/>
          </p:cNvPicPr>
          <p:nvPr/>
        </p:nvPicPr>
        <p:blipFill>
          <a:blip r:embed="rId2"/>
          <a:stretch>
            <a:fillRect/>
          </a:stretch>
        </p:blipFill>
        <p:spPr>
          <a:xfrm>
            <a:off x="3657598" y="3859526"/>
            <a:ext cx="1828800" cy="1651000"/>
          </a:xfrm>
          <a:prstGeom prst="rect">
            <a:avLst/>
          </a:prstGeom>
        </p:spPr>
      </p:pic>
      <p:pic>
        <p:nvPicPr>
          <p:cNvPr id="3" name="Picture 2">
            <a:extLst>
              <a:ext uri="{FF2B5EF4-FFF2-40B4-BE49-F238E27FC236}">
                <a16:creationId xmlns:a16="http://schemas.microsoft.com/office/drawing/2014/main" id="{5FAF1D15-095D-5D46-A85D-8763A7F879A8}"/>
              </a:ext>
            </a:extLst>
          </p:cNvPr>
          <p:cNvPicPr>
            <a:picLocks noChangeAspect="1"/>
          </p:cNvPicPr>
          <p:nvPr/>
        </p:nvPicPr>
        <p:blipFill>
          <a:blip r:embed="rId3"/>
          <a:stretch>
            <a:fillRect/>
          </a:stretch>
        </p:blipFill>
        <p:spPr>
          <a:xfrm>
            <a:off x="1284420" y="3895264"/>
            <a:ext cx="1038564" cy="1507787"/>
          </a:xfrm>
          <a:prstGeom prst="rect">
            <a:avLst/>
          </a:prstGeom>
        </p:spPr>
      </p:pic>
      <p:pic>
        <p:nvPicPr>
          <p:cNvPr id="4" name="Picture 3">
            <a:extLst>
              <a:ext uri="{FF2B5EF4-FFF2-40B4-BE49-F238E27FC236}">
                <a16:creationId xmlns:a16="http://schemas.microsoft.com/office/drawing/2014/main" id="{D7160A64-1A40-8C41-AE14-423180AB5748}"/>
              </a:ext>
            </a:extLst>
          </p:cNvPr>
          <p:cNvPicPr>
            <a:picLocks noChangeAspect="1"/>
          </p:cNvPicPr>
          <p:nvPr/>
        </p:nvPicPr>
        <p:blipFill>
          <a:blip r:embed="rId4"/>
          <a:stretch>
            <a:fillRect/>
          </a:stretch>
        </p:blipFill>
        <p:spPr>
          <a:xfrm>
            <a:off x="6730986" y="3895264"/>
            <a:ext cx="1389447" cy="1667336"/>
          </a:xfrm>
          <a:prstGeom prst="rect">
            <a:avLst/>
          </a:prstGeom>
        </p:spPr>
      </p:pic>
      <p:sp>
        <p:nvSpPr>
          <p:cNvPr id="11" name="Shape 254">
            <a:extLst>
              <a:ext uri="{FF2B5EF4-FFF2-40B4-BE49-F238E27FC236}">
                <a16:creationId xmlns:a16="http://schemas.microsoft.com/office/drawing/2014/main" id="{805967A5-D228-9F4C-A705-158064AE9D94}"/>
              </a:ext>
            </a:extLst>
          </p:cNvPr>
          <p:cNvSpPr/>
          <p:nvPr/>
        </p:nvSpPr>
        <p:spPr>
          <a:xfrm>
            <a:off x="1251220" y="5687174"/>
            <a:ext cx="1071764" cy="27699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Maya Angelou</a:t>
            </a:r>
            <a:endParaRPr dirty="0"/>
          </a:p>
        </p:txBody>
      </p:sp>
      <p:sp>
        <p:nvSpPr>
          <p:cNvPr id="12" name="Shape 254">
            <a:extLst>
              <a:ext uri="{FF2B5EF4-FFF2-40B4-BE49-F238E27FC236}">
                <a16:creationId xmlns:a16="http://schemas.microsoft.com/office/drawing/2014/main" id="{86A3EB7B-B61D-B34E-8091-69AC737DAC01}"/>
              </a:ext>
            </a:extLst>
          </p:cNvPr>
          <p:cNvSpPr/>
          <p:nvPr/>
        </p:nvSpPr>
        <p:spPr>
          <a:xfrm>
            <a:off x="4036116" y="5687174"/>
            <a:ext cx="970775" cy="27699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Anne Sexton</a:t>
            </a:r>
            <a:endParaRPr dirty="0"/>
          </a:p>
        </p:txBody>
      </p:sp>
      <p:sp>
        <p:nvSpPr>
          <p:cNvPr id="13" name="Shape 254">
            <a:extLst>
              <a:ext uri="{FF2B5EF4-FFF2-40B4-BE49-F238E27FC236}">
                <a16:creationId xmlns:a16="http://schemas.microsoft.com/office/drawing/2014/main" id="{4B04E8BC-C2B0-F645-A59E-3DCB60A92CF5}"/>
              </a:ext>
            </a:extLst>
          </p:cNvPr>
          <p:cNvSpPr/>
          <p:nvPr/>
        </p:nvSpPr>
        <p:spPr>
          <a:xfrm>
            <a:off x="6889827" y="5712850"/>
            <a:ext cx="1134281" cy="27699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Gil Scott Heron</a:t>
            </a:r>
            <a:endParaRPr dirty="0"/>
          </a:p>
        </p:txBody>
      </p:sp>
    </p:spTree>
    <p:extLst>
      <p:ext uri="{BB962C8B-B14F-4D97-AF65-F5344CB8AC3E}">
        <p14:creationId xmlns:p14="http://schemas.microsoft.com/office/powerpoint/2010/main" val="153604782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304798" y="-2"/>
            <a:ext cx="5470530" cy="653858"/>
          </a:xfrm>
          <a:prstGeom prst="rect">
            <a:avLst/>
          </a:prstGeom>
        </p:spPr>
        <p:txBody>
          <a:bodyPr/>
          <a:lstStyle/>
          <a:p>
            <a:r>
              <a:rPr lang="en-US" dirty="0"/>
              <a:t>Maya</a:t>
            </a:r>
            <a:r>
              <a:rPr dirty="0"/>
              <a:t> &amp; </a:t>
            </a:r>
            <a:r>
              <a:rPr lang="en-US" dirty="0"/>
              <a:t>Gil</a:t>
            </a:r>
            <a:r>
              <a:rPr dirty="0"/>
              <a:t> make their edits</a:t>
            </a:r>
          </a:p>
        </p:txBody>
      </p:sp>
      <p:sp>
        <p:nvSpPr>
          <p:cNvPr id="252" name="Shape 252"/>
          <p:cNvSpPr/>
          <p:nvPr/>
        </p:nvSpPr>
        <p:spPr>
          <a:xfrm flipV="1">
            <a:off x="2057399" y="1499176"/>
            <a:ext cx="457202" cy="327933"/>
          </a:xfrm>
          <a:prstGeom prst="line">
            <a:avLst/>
          </a:prstGeom>
          <a:ln w="6350">
            <a:solidFill>
              <a:srgbClr val="000000"/>
            </a:solidFill>
            <a:miter/>
          </a:ln>
        </p:spPr>
        <p:txBody>
          <a:bodyPr lIns="45718" tIns="45718" rIns="45718" bIns="45718"/>
          <a:lstStyle/>
          <a:p>
            <a:endParaRPr/>
          </a:p>
        </p:txBody>
      </p:sp>
      <p:pic>
        <p:nvPicPr>
          <p:cNvPr id="253" name="image3.jpeg" descr="Picture 10"/>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254" name="Shape 254"/>
          <p:cNvSpPr/>
          <p:nvPr/>
        </p:nvSpPr>
        <p:spPr>
          <a:xfrm>
            <a:off x="2543174" y="1222177"/>
            <a:ext cx="1575082" cy="26425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Programming</a:t>
            </a:r>
            <a:r>
              <a:rPr dirty="0"/>
              <a:t> Away…</a:t>
            </a:r>
          </a:p>
        </p:txBody>
      </p:sp>
      <p:sp>
        <p:nvSpPr>
          <p:cNvPr id="255" name="Shape 255"/>
          <p:cNvSpPr/>
          <p:nvPr/>
        </p:nvSpPr>
        <p:spPr>
          <a:xfrm flipV="1">
            <a:off x="2085974" y="4746998"/>
            <a:ext cx="457202" cy="327933"/>
          </a:xfrm>
          <a:prstGeom prst="line">
            <a:avLst/>
          </a:prstGeom>
          <a:ln w="6350">
            <a:solidFill>
              <a:srgbClr val="000000"/>
            </a:solidFill>
            <a:miter/>
          </a:ln>
        </p:spPr>
        <p:txBody>
          <a:bodyPr lIns="45718" tIns="45718" rIns="45718" bIns="45718"/>
          <a:lstStyle/>
          <a:p>
            <a:endParaRPr/>
          </a:p>
        </p:txBody>
      </p:sp>
      <p:sp>
        <p:nvSpPr>
          <p:cNvPr id="256" name="Shape 256"/>
          <p:cNvSpPr/>
          <p:nvPr/>
        </p:nvSpPr>
        <p:spPr>
          <a:xfrm>
            <a:off x="2666999" y="4441533"/>
            <a:ext cx="1575082" cy="26425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t>Programming Away…</a:t>
            </a:r>
          </a:p>
        </p:txBody>
      </p:sp>
      <p:pic>
        <p:nvPicPr>
          <p:cNvPr id="257" name="image3.jpeg" descr="Picture 10"/>
          <p:cNvPicPr>
            <a:picLocks noChangeAspect="1"/>
          </p:cNvPicPr>
          <p:nvPr/>
        </p:nvPicPr>
        <p:blipFill>
          <a:blip r:embed="rId2">
            <a:extLst/>
          </a:blip>
          <a:stretch>
            <a:fillRect/>
          </a:stretch>
        </p:blipFill>
        <p:spPr>
          <a:xfrm>
            <a:off x="6334125" y="3700224"/>
            <a:ext cx="2514600" cy="2514602"/>
          </a:xfrm>
          <a:prstGeom prst="rect">
            <a:avLst/>
          </a:prstGeom>
          <a:ln w="12700">
            <a:miter lim="400000"/>
          </a:ln>
        </p:spPr>
      </p:pic>
      <p:sp>
        <p:nvSpPr>
          <p:cNvPr id="258" name="Shape 258"/>
          <p:cNvSpPr/>
          <p:nvPr/>
        </p:nvSpPr>
        <p:spPr>
          <a:xfrm>
            <a:off x="4104472" y="2515763"/>
            <a:ext cx="1772276"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rPr lang="en-US" dirty="0"/>
              <a:t>Maya’s</a:t>
            </a:r>
            <a:r>
              <a:rPr dirty="0"/>
              <a:t> Version</a:t>
            </a:r>
          </a:p>
        </p:txBody>
      </p:sp>
      <p:sp>
        <p:nvSpPr>
          <p:cNvPr id="259" name="Shape 259"/>
          <p:cNvSpPr/>
          <p:nvPr/>
        </p:nvSpPr>
        <p:spPr>
          <a:xfrm>
            <a:off x="4272356" y="5359313"/>
            <a:ext cx="150297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rPr lang="en-US" dirty="0"/>
              <a:t>Gil’s</a:t>
            </a:r>
            <a:r>
              <a:rPr dirty="0"/>
              <a:t> Version</a:t>
            </a:r>
          </a:p>
        </p:txBody>
      </p:sp>
      <p:pic>
        <p:nvPicPr>
          <p:cNvPr id="14" name="Picture 13">
            <a:extLst>
              <a:ext uri="{FF2B5EF4-FFF2-40B4-BE49-F238E27FC236}">
                <a16:creationId xmlns:a16="http://schemas.microsoft.com/office/drawing/2014/main" id="{A886FB79-732B-0141-991D-6D3965847740}"/>
              </a:ext>
            </a:extLst>
          </p:cNvPr>
          <p:cNvPicPr>
            <a:picLocks noChangeAspect="1"/>
          </p:cNvPicPr>
          <p:nvPr/>
        </p:nvPicPr>
        <p:blipFill>
          <a:blip r:embed="rId3"/>
          <a:stretch>
            <a:fillRect/>
          </a:stretch>
        </p:blipFill>
        <p:spPr>
          <a:xfrm>
            <a:off x="850039" y="1580082"/>
            <a:ext cx="1038564" cy="1507787"/>
          </a:xfrm>
          <a:prstGeom prst="rect">
            <a:avLst/>
          </a:prstGeom>
        </p:spPr>
      </p:pic>
      <p:pic>
        <p:nvPicPr>
          <p:cNvPr id="15" name="Picture 14">
            <a:extLst>
              <a:ext uri="{FF2B5EF4-FFF2-40B4-BE49-F238E27FC236}">
                <a16:creationId xmlns:a16="http://schemas.microsoft.com/office/drawing/2014/main" id="{C69969F5-4A52-554A-97B9-58FBDF9BB8F9}"/>
              </a:ext>
            </a:extLst>
          </p:cNvPr>
          <p:cNvPicPr>
            <a:picLocks noChangeAspect="1"/>
          </p:cNvPicPr>
          <p:nvPr/>
        </p:nvPicPr>
        <p:blipFill>
          <a:blip r:embed="rId4"/>
          <a:stretch>
            <a:fillRect/>
          </a:stretch>
        </p:blipFill>
        <p:spPr>
          <a:xfrm>
            <a:off x="574955" y="4525645"/>
            <a:ext cx="1389447" cy="1667336"/>
          </a:xfrm>
          <a:prstGeom prst="rect">
            <a:avLst/>
          </a:prstGeom>
        </p:spPr>
      </p:pic>
    </p:spTree>
    <p:extLst>
      <p:ext uri="{BB962C8B-B14F-4D97-AF65-F5344CB8AC3E}">
        <p14:creationId xmlns:p14="http://schemas.microsoft.com/office/powerpoint/2010/main" val="6772571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304800" y="-1"/>
            <a:ext cx="5470527" cy="653856"/>
          </a:xfrm>
          <a:prstGeom prst="rect">
            <a:avLst/>
          </a:prstGeom>
        </p:spPr>
        <p:txBody>
          <a:bodyPr/>
          <a:lstStyle/>
          <a:p>
            <a:r>
              <a:rPr dirty="0"/>
              <a:t>Different Solutions</a:t>
            </a:r>
          </a:p>
        </p:txBody>
      </p:sp>
      <p:sp>
        <p:nvSpPr>
          <p:cNvPr id="265" name="Shape 265"/>
          <p:cNvSpPr/>
          <p:nvPr/>
        </p:nvSpPr>
        <p:spPr>
          <a:xfrm>
            <a:off x="112848" y="1250974"/>
            <a:ext cx="3692674"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266" name="Shape 266"/>
          <p:cNvSpPr/>
          <p:nvPr/>
        </p:nvSpPr>
        <p:spPr>
          <a:xfrm>
            <a:off x="5212253" y="1250974"/>
            <a:ext cx="3929918"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grpSp>
        <p:nvGrpSpPr>
          <p:cNvPr id="269" name="Group 269"/>
          <p:cNvGrpSpPr/>
          <p:nvPr/>
        </p:nvGrpSpPr>
        <p:grpSpPr>
          <a:xfrm>
            <a:off x="3416416" y="804385"/>
            <a:ext cx="1849605" cy="1399492"/>
            <a:chOff x="0" y="0"/>
            <a:chExt cx="1849603" cy="1399491"/>
          </a:xfrm>
        </p:grpSpPr>
        <p:sp>
          <p:nvSpPr>
            <p:cNvPr id="267" name="Shape 267"/>
            <p:cNvSpPr/>
            <p:nvPr/>
          </p:nvSpPr>
          <p:spPr>
            <a:xfrm>
              <a:off x="0" y="0"/>
              <a:ext cx="1849604" cy="1399492"/>
            </a:xfrm>
            <a:prstGeom prst="leftRightArrow">
              <a:avLst>
                <a:gd name="adj1" fmla="val 32000"/>
                <a:gd name="adj2" fmla="val 39929"/>
              </a:avLst>
            </a:prstGeom>
            <a:solidFill>
              <a:srgbClr val="FF2600"/>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indent="457200"/>
              <a:endParaRPr/>
            </a:p>
          </p:txBody>
        </p:sp>
        <p:sp>
          <p:nvSpPr>
            <p:cNvPr id="268" name="Shape 268"/>
            <p:cNvSpPr/>
            <p:nvPr/>
          </p:nvSpPr>
          <p:spPr>
            <a:xfrm>
              <a:off x="178817" y="387326"/>
              <a:ext cx="1491970" cy="624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lvl="1" indent="457200"/>
              <a:r>
                <a:rPr dirty="0"/>
                <a:t>        Different</a:t>
              </a:r>
            </a:p>
          </p:txBody>
        </p:sp>
      </p:grpSp>
      <p:pic>
        <p:nvPicPr>
          <p:cNvPr id="10" name="Picture 9">
            <a:extLst>
              <a:ext uri="{FF2B5EF4-FFF2-40B4-BE49-F238E27FC236}">
                <a16:creationId xmlns:a16="http://schemas.microsoft.com/office/drawing/2014/main" id="{EE6876CB-C2D9-F34B-A67C-299C3D56CDB6}"/>
              </a:ext>
            </a:extLst>
          </p:cNvPr>
          <p:cNvPicPr>
            <a:picLocks noChangeAspect="1"/>
          </p:cNvPicPr>
          <p:nvPr/>
        </p:nvPicPr>
        <p:blipFill>
          <a:blip r:embed="rId2"/>
          <a:stretch>
            <a:fillRect/>
          </a:stretch>
        </p:blipFill>
        <p:spPr>
          <a:xfrm>
            <a:off x="577663" y="2829300"/>
            <a:ext cx="1611059" cy="2338935"/>
          </a:xfrm>
          <a:prstGeom prst="rect">
            <a:avLst/>
          </a:prstGeom>
        </p:spPr>
      </p:pic>
      <p:pic>
        <p:nvPicPr>
          <p:cNvPr id="11" name="Picture 10">
            <a:extLst>
              <a:ext uri="{FF2B5EF4-FFF2-40B4-BE49-F238E27FC236}">
                <a16:creationId xmlns:a16="http://schemas.microsoft.com/office/drawing/2014/main" id="{AF1586E5-D67C-7E4D-BAD5-266FE596801B}"/>
              </a:ext>
            </a:extLst>
          </p:cNvPr>
          <p:cNvPicPr>
            <a:picLocks noChangeAspect="1"/>
          </p:cNvPicPr>
          <p:nvPr/>
        </p:nvPicPr>
        <p:blipFill>
          <a:blip r:embed="rId3"/>
          <a:stretch>
            <a:fillRect/>
          </a:stretch>
        </p:blipFill>
        <p:spPr>
          <a:xfrm>
            <a:off x="5655128" y="2829300"/>
            <a:ext cx="1942174" cy="2330608"/>
          </a:xfrm>
          <a:prstGeom prst="rect">
            <a:avLst/>
          </a:prstGeom>
        </p:spPr>
      </p:pic>
    </p:spTree>
    <p:extLst>
      <p:ext uri="{BB962C8B-B14F-4D97-AF65-F5344CB8AC3E}">
        <p14:creationId xmlns:p14="http://schemas.microsoft.com/office/powerpoint/2010/main" val="35908120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304800" y="-1"/>
            <a:ext cx="5470527" cy="653856"/>
          </a:xfrm>
          <a:prstGeom prst="rect">
            <a:avLst/>
          </a:prstGeom>
        </p:spPr>
        <p:txBody>
          <a:bodyPr/>
          <a:lstStyle/>
          <a:p>
            <a:r>
              <a:t>Resolution</a:t>
            </a:r>
          </a:p>
        </p:txBody>
      </p:sp>
      <p:sp>
        <p:nvSpPr>
          <p:cNvPr id="274" name="Shape 274"/>
          <p:cNvSpPr/>
          <p:nvPr/>
        </p:nvSpPr>
        <p:spPr>
          <a:xfrm>
            <a:off x="5880475" y="2181568"/>
            <a:ext cx="3194109" cy="4470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lvl1pPr>
          </a:lstStyle>
          <a:p>
            <a:r>
              <a:t>“Let’s settle on this…”</a:t>
            </a:r>
          </a:p>
        </p:txBody>
      </p:sp>
      <p:sp>
        <p:nvSpPr>
          <p:cNvPr id="275" name="Shape 275"/>
          <p:cNvSpPr/>
          <p:nvPr/>
        </p:nvSpPr>
        <p:spPr>
          <a:xfrm>
            <a:off x="5492748" y="2601688"/>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dirty="0"/>
              <a:t>&lt;</a:t>
            </a:r>
            <a:r>
              <a:rPr dirty="0" err="1"/>
              <a:t>ul</a:t>
            </a:r>
            <a:r>
              <a:rPr dirty="0"/>
              <a:t>&gt; </a:t>
            </a:r>
          </a:p>
          <a:p>
            <a:pPr>
              <a:defRPr sz="2400"/>
            </a:pPr>
            <a:r>
              <a:rPr dirty="0"/>
              <a:t>    &lt;li&gt;</a:t>
            </a:r>
            <a:r>
              <a:rPr lang="en-US" dirty="0"/>
              <a:t>Poems</a:t>
            </a:r>
            <a:r>
              <a:rPr dirty="0"/>
              <a:t>&lt;/li&gt;</a:t>
            </a:r>
            <a:br>
              <a:rPr dirty="0"/>
            </a:br>
            <a:r>
              <a:rPr dirty="0"/>
              <a:t>    &lt;li&gt;</a:t>
            </a:r>
            <a:r>
              <a:rPr lang="en-US" dirty="0"/>
              <a:t>Albums</a:t>
            </a:r>
            <a:r>
              <a:rPr dirty="0"/>
              <a:t>&lt;/li&gt;</a:t>
            </a:r>
            <a:br>
              <a:rPr dirty="0"/>
            </a:br>
            <a:r>
              <a:rPr dirty="0"/>
              <a:t>    &lt;li&gt;</a:t>
            </a:r>
            <a:r>
              <a:rPr lang="en-US" dirty="0"/>
              <a:t>Songs</a:t>
            </a:r>
            <a:r>
              <a:rPr dirty="0"/>
              <a:t>&lt;/li&gt;</a:t>
            </a:r>
          </a:p>
          <a:p>
            <a:pPr>
              <a:defRPr sz="2400"/>
            </a:pPr>
            <a:r>
              <a:rPr dirty="0"/>
              <a:t>&lt;/</a:t>
            </a:r>
            <a:r>
              <a:rPr dirty="0" err="1"/>
              <a:t>ul</a:t>
            </a:r>
            <a:r>
              <a:rPr dirty="0"/>
              <a:t>&gt;</a:t>
            </a:r>
          </a:p>
        </p:txBody>
      </p:sp>
      <p:sp>
        <p:nvSpPr>
          <p:cNvPr id="278" name="Shape 278"/>
          <p:cNvSpPr/>
          <p:nvPr/>
        </p:nvSpPr>
        <p:spPr>
          <a:xfrm>
            <a:off x="4164507" y="2597322"/>
            <a:ext cx="1337314" cy="64171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79" name="Shape 279"/>
          <p:cNvSpPr/>
          <p:nvPr/>
        </p:nvSpPr>
        <p:spPr>
          <a:xfrm flipV="1">
            <a:off x="4163155" y="3555998"/>
            <a:ext cx="1338667" cy="58713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pic>
        <p:nvPicPr>
          <p:cNvPr id="11" name="Picture 10">
            <a:extLst>
              <a:ext uri="{FF2B5EF4-FFF2-40B4-BE49-F238E27FC236}">
                <a16:creationId xmlns:a16="http://schemas.microsoft.com/office/drawing/2014/main" id="{27BE7257-6DBE-E849-88E8-3D6F763CFFC3}"/>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6923EFB0-B35B-7749-8C68-AE33715CA054}"/>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A68C194D-4F2F-EC40-8A29-CF12D1A4099C}"/>
              </a:ext>
            </a:extLst>
          </p:cNvPr>
          <p:cNvSpPr/>
          <p:nvPr/>
        </p:nvSpPr>
        <p:spPr>
          <a:xfrm>
            <a:off x="2365828" y="913356"/>
            <a:ext cx="3692674"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03B2C636-53CA-EE48-A020-21874B8EF078}"/>
              </a:ext>
            </a:extLst>
          </p:cNvPr>
          <p:cNvSpPr/>
          <p:nvPr/>
        </p:nvSpPr>
        <p:spPr>
          <a:xfrm>
            <a:off x="2546874" y="4558239"/>
            <a:ext cx="3929918"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22306216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04798" y="-2"/>
            <a:ext cx="5470530" cy="653858"/>
          </a:xfrm>
          <a:prstGeom prst="rect">
            <a:avLst/>
          </a:prstGeom>
        </p:spPr>
        <p:txBody>
          <a:bodyPr/>
          <a:lstStyle/>
          <a:p>
            <a:r>
              <a:rPr lang="en-US" dirty="0"/>
              <a:t>Anne writes her own stuff…</a:t>
            </a:r>
            <a:endParaRPr dirty="0"/>
          </a:p>
        </p:txBody>
      </p:sp>
      <p:sp>
        <p:nvSpPr>
          <p:cNvPr id="283" name="Shape 283"/>
          <p:cNvSpPr/>
          <p:nvPr/>
        </p:nvSpPr>
        <p:spPr>
          <a:xfrm>
            <a:off x="2490478" y="2857357"/>
            <a:ext cx="4507223"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3600" b="1">
                <a:latin typeface="Arial"/>
                <a:ea typeface="Arial"/>
                <a:cs typeface="Arial"/>
                <a:sym typeface="Arial"/>
              </a:defRPr>
            </a:pPr>
            <a:endParaRPr dirty="0"/>
          </a:p>
        </p:txBody>
      </p:sp>
      <p:pic>
        <p:nvPicPr>
          <p:cNvPr id="5" name="Picture 4">
            <a:extLst>
              <a:ext uri="{FF2B5EF4-FFF2-40B4-BE49-F238E27FC236}">
                <a16:creationId xmlns:a16="http://schemas.microsoft.com/office/drawing/2014/main" id="{6A3CA61D-B853-AD4E-8455-53993AA26C48}"/>
              </a:ext>
            </a:extLst>
          </p:cNvPr>
          <p:cNvPicPr>
            <a:picLocks noChangeAspect="1"/>
          </p:cNvPicPr>
          <p:nvPr/>
        </p:nvPicPr>
        <p:blipFill>
          <a:blip r:embed="rId2"/>
          <a:stretch>
            <a:fillRect/>
          </a:stretch>
        </p:blipFill>
        <p:spPr>
          <a:xfrm>
            <a:off x="466926" y="2603498"/>
            <a:ext cx="1828800" cy="1651000"/>
          </a:xfrm>
          <a:prstGeom prst="rect">
            <a:avLst/>
          </a:prstGeom>
        </p:spPr>
      </p:pic>
      <p:sp>
        <p:nvSpPr>
          <p:cNvPr id="4" name="Rectangle 3">
            <a:extLst>
              <a:ext uri="{FF2B5EF4-FFF2-40B4-BE49-F238E27FC236}">
                <a16:creationId xmlns:a16="http://schemas.microsoft.com/office/drawing/2014/main" id="{E248D72F-C490-074E-B420-B5C3BB44675C}"/>
              </a:ext>
            </a:extLst>
          </p:cNvPr>
          <p:cNvSpPr/>
          <p:nvPr/>
        </p:nvSpPr>
        <p:spPr>
          <a:xfrm>
            <a:off x="2286000" y="2459504"/>
            <a:ext cx="4572000" cy="1938992"/>
          </a:xfrm>
          <a:prstGeom prst="rect">
            <a:avLst/>
          </a:prstGeom>
        </p:spPr>
        <p:txBody>
          <a:bodyPr>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spTree>
    <p:extLst>
      <p:ext uri="{BB962C8B-B14F-4D97-AF65-F5344CB8AC3E}">
        <p14:creationId xmlns:p14="http://schemas.microsoft.com/office/powerpoint/2010/main" val="14126467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04800" y="-1"/>
            <a:ext cx="6368374" cy="653856"/>
          </a:xfrm>
          <a:prstGeom prst="rect">
            <a:avLst/>
          </a:prstGeom>
        </p:spPr>
        <p:txBody>
          <a:bodyPr>
            <a:normAutofit/>
          </a:bodyPr>
          <a:lstStyle/>
          <a:p>
            <a:r>
              <a:rPr lang="en-US" dirty="0"/>
              <a:t>Anne overwrites work of her teammates…</a:t>
            </a:r>
            <a:endParaRPr dirty="0"/>
          </a:p>
        </p:txBody>
      </p:sp>
      <p:sp>
        <p:nvSpPr>
          <p:cNvPr id="287" name="Shape 287"/>
          <p:cNvSpPr/>
          <p:nvPr/>
        </p:nvSpPr>
        <p:spPr>
          <a:xfrm>
            <a:off x="3665682" y="1199264"/>
            <a:ext cx="3668115" cy="178931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288" name="Shape 288"/>
          <p:cNvSpPr/>
          <p:nvPr/>
        </p:nvSpPr>
        <p:spPr>
          <a:xfrm>
            <a:off x="5389283" y="3715329"/>
            <a:ext cx="3655805"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a:t>
            </a:r>
            <a:r>
              <a:rPr lang="en-US" sz="2400" dirty="0"/>
              <a:t>45 Mercy Street</a:t>
            </a:r>
            <a:r>
              <a:rPr lang="en-US" dirty="0"/>
              <a:t>&lt;/li&gt;</a:t>
            </a:r>
            <a:br>
              <a:rPr lang="en-US" dirty="0"/>
            </a:br>
            <a:r>
              <a:rPr lang="en-US" dirty="0"/>
              <a:t>    &lt;li&gt;The Road Back&lt;/li&gt;</a:t>
            </a:r>
          </a:p>
          <a:p>
            <a:pPr>
              <a:defRPr sz="2400"/>
            </a:pPr>
            <a:r>
              <a:rPr lang="en-US" dirty="0"/>
              <a:t>&lt;/</a:t>
            </a:r>
            <a:r>
              <a:rPr lang="en-US" dirty="0" err="1"/>
              <a:t>ul</a:t>
            </a:r>
            <a:r>
              <a:rPr lang="en-US" dirty="0"/>
              <a:t>&gt;</a:t>
            </a:r>
          </a:p>
        </p:txBody>
      </p:sp>
      <p:sp>
        <p:nvSpPr>
          <p:cNvPr id="289" name="Shape 289"/>
          <p:cNvSpPr/>
          <p:nvPr/>
        </p:nvSpPr>
        <p:spPr>
          <a:xfrm>
            <a:off x="654049" y="3715329"/>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290" name="Shape 290"/>
          <p:cNvSpPr/>
          <p:nvPr/>
        </p:nvSpPr>
        <p:spPr>
          <a:xfrm>
            <a:off x="850900" y="4305300"/>
            <a:ext cx="2787652"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1" name="Shape 291"/>
          <p:cNvSpPr/>
          <p:nvPr/>
        </p:nvSpPr>
        <p:spPr>
          <a:xfrm>
            <a:off x="977900" y="46609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2" name="Shape 292"/>
          <p:cNvSpPr/>
          <p:nvPr/>
        </p:nvSpPr>
        <p:spPr>
          <a:xfrm>
            <a:off x="1104900" y="50165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3" name="Shape 293"/>
          <p:cNvSpPr/>
          <p:nvPr/>
        </p:nvSpPr>
        <p:spPr>
          <a:xfrm>
            <a:off x="634999" y="3949700"/>
            <a:ext cx="70963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4" name="Shape 294"/>
          <p:cNvSpPr/>
          <p:nvPr/>
        </p:nvSpPr>
        <p:spPr>
          <a:xfrm>
            <a:off x="673340" y="5372470"/>
            <a:ext cx="872899" cy="2"/>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5" name="Shape 295"/>
          <p:cNvSpPr/>
          <p:nvPr/>
        </p:nvSpPr>
        <p:spPr>
          <a:xfrm>
            <a:off x="4113272" y="3964249"/>
            <a:ext cx="1055292" cy="1270002"/>
          </a:xfrm>
          <a:prstGeom prst="rightArrow">
            <a:avLst>
              <a:gd name="adj1" fmla="val 32000"/>
              <a:gd name="adj2" fmla="val 7702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12">
            <a:extLst>
              <a:ext uri="{FF2B5EF4-FFF2-40B4-BE49-F238E27FC236}">
                <a16:creationId xmlns:a16="http://schemas.microsoft.com/office/drawing/2014/main" id="{8FCDEA47-00E4-C745-B4DF-177625B8C636}"/>
              </a:ext>
            </a:extLst>
          </p:cNvPr>
          <p:cNvPicPr>
            <a:picLocks noChangeAspect="1"/>
          </p:cNvPicPr>
          <p:nvPr/>
        </p:nvPicPr>
        <p:blipFill>
          <a:blip r:embed="rId2"/>
          <a:stretch>
            <a:fillRect/>
          </a:stretch>
        </p:blipFill>
        <p:spPr>
          <a:xfrm>
            <a:off x="1546239" y="1337583"/>
            <a:ext cx="1828800" cy="1651000"/>
          </a:xfrm>
          <a:prstGeom prst="rect">
            <a:avLst/>
          </a:prstGeom>
        </p:spPr>
      </p:pic>
    </p:spTree>
    <p:extLst>
      <p:ext uri="{BB962C8B-B14F-4D97-AF65-F5344CB8AC3E}">
        <p14:creationId xmlns:p14="http://schemas.microsoft.com/office/powerpoint/2010/main" val="304460713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E3267-D5E5-2641-97B2-8DD5E22B2022}"/>
              </a:ext>
            </a:extLst>
          </p:cNvPr>
          <p:cNvPicPr>
            <a:picLocks noChangeAspect="1"/>
          </p:cNvPicPr>
          <p:nvPr/>
        </p:nvPicPr>
        <p:blipFill>
          <a:blip r:embed="rId2"/>
          <a:stretch>
            <a:fillRect/>
          </a:stretch>
        </p:blipFill>
        <p:spPr>
          <a:xfrm>
            <a:off x="399274" y="4579619"/>
            <a:ext cx="1487450" cy="1784939"/>
          </a:xfrm>
          <a:prstGeom prst="rect">
            <a:avLst/>
          </a:prstGeom>
        </p:spPr>
      </p:pic>
      <p:pic>
        <p:nvPicPr>
          <p:cNvPr id="15" name="Picture 14">
            <a:extLst>
              <a:ext uri="{FF2B5EF4-FFF2-40B4-BE49-F238E27FC236}">
                <a16:creationId xmlns:a16="http://schemas.microsoft.com/office/drawing/2014/main" id="{9CFF0A08-0A75-3F46-9F2A-9212F4706EBD}"/>
              </a:ext>
            </a:extLst>
          </p:cNvPr>
          <p:cNvPicPr>
            <a:picLocks noChangeAspect="1"/>
          </p:cNvPicPr>
          <p:nvPr/>
        </p:nvPicPr>
        <p:blipFill>
          <a:blip r:embed="rId3"/>
          <a:stretch>
            <a:fillRect/>
          </a:stretch>
        </p:blipFill>
        <p:spPr>
          <a:xfrm>
            <a:off x="655573" y="1043288"/>
            <a:ext cx="1142420" cy="1658567"/>
          </a:xfrm>
          <a:prstGeom prst="rect">
            <a:avLst/>
          </a:prstGeom>
        </p:spPr>
      </p:pic>
      <p:sp>
        <p:nvSpPr>
          <p:cNvPr id="298" name="Shape 298"/>
          <p:cNvSpPr>
            <a:spLocks noGrp="1"/>
          </p:cNvSpPr>
          <p:nvPr>
            <p:ph type="title"/>
          </p:nvPr>
        </p:nvSpPr>
        <p:spPr>
          <a:xfrm>
            <a:off x="304798" y="-2"/>
            <a:ext cx="5470530" cy="653858"/>
          </a:xfrm>
          <a:prstGeom prst="rect">
            <a:avLst/>
          </a:prstGeom>
        </p:spPr>
        <p:txBody>
          <a:bodyPr/>
          <a:lstStyle/>
          <a:p>
            <a:r>
              <a:t>The Group Project</a:t>
            </a:r>
          </a:p>
        </p:txBody>
      </p:sp>
      <p:sp>
        <p:nvSpPr>
          <p:cNvPr id="301" name="Shape 301"/>
          <p:cNvSpPr/>
          <p:nvPr/>
        </p:nvSpPr>
        <p:spPr>
          <a:xfrm>
            <a:off x="2272270" y="974393"/>
            <a:ext cx="6558644" cy="152030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watch your teammates’ work</a:t>
            </a:r>
          </a:p>
        </p:txBody>
      </p:sp>
      <p:pic>
        <p:nvPicPr>
          <p:cNvPr id="16" name="Picture 15">
            <a:extLst>
              <a:ext uri="{FF2B5EF4-FFF2-40B4-BE49-F238E27FC236}">
                <a16:creationId xmlns:a16="http://schemas.microsoft.com/office/drawing/2014/main" id="{A2A3E48D-F7DF-8A41-BCA4-ECEADBD50B1B}"/>
              </a:ext>
            </a:extLst>
          </p:cNvPr>
          <p:cNvPicPr>
            <a:picLocks noChangeAspect="1"/>
          </p:cNvPicPr>
          <p:nvPr/>
        </p:nvPicPr>
        <p:blipFill>
          <a:blip r:embed="rId4"/>
          <a:stretch>
            <a:fillRect/>
          </a:stretch>
        </p:blipFill>
        <p:spPr>
          <a:xfrm>
            <a:off x="304798" y="2815237"/>
            <a:ext cx="1828800" cy="1651000"/>
          </a:xfrm>
          <a:prstGeom prst="rect">
            <a:avLst/>
          </a:prstGeom>
        </p:spPr>
      </p:pic>
      <p:sp>
        <p:nvSpPr>
          <p:cNvPr id="2" name="Rounded Rectangular Callout 1">
            <a:extLst>
              <a:ext uri="{FF2B5EF4-FFF2-40B4-BE49-F238E27FC236}">
                <a16:creationId xmlns:a16="http://schemas.microsoft.com/office/drawing/2014/main" id="{D8DD6773-E659-254C-B91F-A24573200ADE}"/>
              </a:ext>
            </a:extLst>
          </p:cNvPr>
          <p:cNvSpPr/>
          <p:nvPr/>
        </p:nvSpPr>
        <p:spPr>
          <a:xfrm>
            <a:off x="3040063" y="3180956"/>
            <a:ext cx="3949430" cy="1634486"/>
          </a:xfrm>
          <a:prstGeom prst="wedgeRoundRectCallout">
            <a:avLst>
              <a:gd name="adj1" fmla="val -89564"/>
              <a:gd name="adj2" fmla="val -1448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dirty="0"/>
              <a:t>Today we fret and pull </a:t>
            </a:r>
            <a:br>
              <a:rPr lang="en-US" dirty="0"/>
            </a:br>
            <a:r>
              <a:rPr lang="en-US" dirty="0"/>
              <a:t>on wheels, ignore our regular loss </a:t>
            </a:r>
            <a:br>
              <a:rPr lang="en-US" dirty="0"/>
            </a:br>
            <a:r>
              <a:rPr lang="en-US" dirty="0"/>
              <a:t>of time…</a:t>
            </a:r>
          </a:p>
          <a:p>
            <a:endParaRPr kumimoji="0" lang="en-US" sz="1800" b="0" i="0" u="none" strike="noStrike" cap="none" spc="0" normalizeH="0" baseline="0" dirty="0">
              <a:ln>
                <a:noFill/>
              </a:ln>
              <a:solidFill>
                <a:srgbClr val="000000"/>
              </a:solidFill>
              <a:effectLst/>
              <a:uFillTx/>
              <a:latin typeface="+mn-lt"/>
              <a:ea typeface="+mn-ea"/>
              <a:cs typeface="+mn-cs"/>
              <a:sym typeface="Calibri"/>
            </a:endParaRPr>
          </a:p>
          <a:p>
            <a:r>
              <a:rPr kumimoji="0" lang="en-US" sz="1800" b="0" i="0" u="none" strike="noStrike" cap="none" spc="0" normalizeH="0" baseline="0" dirty="0">
                <a:ln>
                  <a:noFill/>
                </a:ln>
                <a:solidFill>
                  <a:srgbClr val="000000"/>
                </a:solidFill>
                <a:effectLst/>
                <a:uFillTx/>
                <a:latin typeface="+mn-lt"/>
                <a:ea typeface="+mn-ea"/>
                <a:cs typeface="+mn-cs"/>
                <a:sym typeface="Calibri"/>
              </a:rPr>
              <a:t>…or maybe we should just use </a:t>
            </a:r>
            <a:r>
              <a:rPr kumimoji="0" lang="en-US" sz="1800" b="0" i="0" u="none" strike="noStrike" cap="none" spc="0" normalizeH="0" baseline="0" dirty="0" err="1">
                <a:ln>
                  <a:noFill/>
                </a:ln>
                <a:solidFill>
                  <a:srgbClr val="000000"/>
                </a:solidFill>
                <a:effectLst/>
                <a:uFillTx/>
                <a:latin typeface="+mn-lt"/>
                <a:ea typeface="+mn-ea"/>
                <a:cs typeface="+mn-cs"/>
                <a:sym typeface="Calibri"/>
              </a:rPr>
              <a:t>git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6464377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304798" y="-2"/>
            <a:ext cx="5470530" cy="653858"/>
          </a:xfrm>
          <a:prstGeom prst="rect">
            <a:avLst/>
          </a:prstGeom>
        </p:spPr>
        <p:txBody>
          <a:bodyPr/>
          <a:lstStyle/>
          <a:p>
            <a:r>
              <a:t>Version Control</a:t>
            </a:r>
          </a:p>
        </p:txBody>
      </p:sp>
      <p:sp>
        <p:nvSpPr>
          <p:cNvPr id="312" name="Shape 312"/>
          <p:cNvSpPr/>
          <p:nvPr/>
        </p:nvSpPr>
        <p:spPr>
          <a:xfrm>
            <a:off x="443344" y="914399"/>
            <a:ext cx="8229601" cy="576940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extLst>
      <p:ext uri="{BB962C8B-B14F-4D97-AF65-F5344CB8AC3E}">
        <p14:creationId xmlns:p14="http://schemas.microsoft.com/office/powerpoint/2010/main" val="20489799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304798" y="-2"/>
            <a:ext cx="5470530" cy="653858"/>
          </a:xfrm>
          <a:prstGeom prst="rect">
            <a:avLst/>
          </a:prstGeom>
        </p:spPr>
        <p:txBody>
          <a:bodyPr/>
          <a:lstStyle/>
          <a:p>
            <a:r>
              <a:t>The Group Project</a:t>
            </a:r>
          </a:p>
        </p:txBody>
      </p:sp>
      <p:sp>
        <p:nvSpPr>
          <p:cNvPr id="316" name="Shape 316"/>
          <p:cNvSpPr/>
          <p:nvPr/>
        </p:nvSpPr>
        <p:spPr>
          <a:xfrm>
            <a:off x="3550451" y="5778379"/>
            <a:ext cx="156709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rPr lang="en-US" dirty="0"/>
              <a:t>Anne’s branch</a:t>
            </a:r>
            <a:endParaRPr dirty="0"/>
          </a:p>
        </p:txBody>
      </p:sp>
      <p:sp>
        <p:nvSpPr>
          <p:cNvPr id="317" name="Shape 317"/>
          <p:cNvSpPr/>
          <p:nvPr/>
        </p:nvSpPr>
        <p:spPr>
          <a:xfrm>
            <a:off x="582411" y="5784520"/>
            <a:ext cx="1512590" cy="3539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700">
                <a:latin typeface="Arial"/>
                <a:ea typeface="Arial"/>
                <a:cs typeface="Arial"/>
                <a:sym typeface="Arial"/>
              </a:defRPr>
            </a:lvl1pPr>
          </a:lstStyle>
          <a:p>
            <a:r>
              <a:rPr lang="en-US" dirty="0"/>
              <a:t>Maya’s</a:t>
            </a:r>
            <a:r>
              <a:rPr dirty="0"/>
              <a:t> branch</a:t>
            </a:r>
          </a:p>
        </p:txBody>
      </p:sp>
      <p:sp>
        <p:nvSpPr>
          <p:cNvPr id="319"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0" name="Shape 320"/>
          <p:cNvSpPr/>
          <p:nvPr/>
        </p:nvSpPr>
        <p:spPr>
          <a:xfrm flipH="1">
            <a:off x="2537403" y="3073867"/>
            <a:ext cx="1670179" cy="95670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1" name="Shape 321"/>
          <p:cNvSpPr/>
          <p:nvPr/>
        </p:nvSpPr>
        <p:spPr>
          <a:xfrm>
            <a:off x="4570031" y="3062846"/>
            <a:ext cx="2" cy="919226"/>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2" name="Shape 322"/>
          <p:cNvSpPr/>
          <p:nvPr/>
        </p:nvSpPr>
        <p:spPr>
          <a:xfrm>
            <a:off x="3873425" y="2621497"/>
            <a:ext cx="1730236"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Personal branch</a:t>
            </a:r>
          </a:p>
        </p:txBody>
      </p:sp>
      <p:sp>
        <p:nvSpPr>
          <p:cNvPr id="323" name="Shape 323"/>
          <p:cNvSpPr/>
          <p:nvPr/>
        </p:nvSpPr>
        <p:spPr>
          <a:xfrm>
            <a:off x="3935040" y="694554"/>
            <a:ext cx="1553316"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Master Branch</a:t>
            </a:r>
          </a:p>
        </p:txBody>
      </p:sp>
      <p:sp>
        <p:nvSpPr>
          <p:cNvPr id="325" name="Shape 325"/>
          <p:cNvSpPr/>
          <p:nvPr/>
        </p:nvSpPr>
        <p:spPr>
          <a:xfrm>
            <a:off x="6519515" y="5769131"/>
            <a:ext cx="1310611"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rPr lang="en-US" dirty="0"/>
              <a:t>Gil’s branch</a:t>
            </a:r>
            <a:endParaRPr dirty="0"/>
          </a:p>
        </p:txBody>
      </p:sp>
      <p:sp>
        <p:nvSpPr>
          <p:cNvPr id="326" name="Shape 326"/>
          <p:cNvSpPr/>
          <p:nvPr/>
        </p:nvSpPr>
        <p:spPr>
          <a:xfrm>
            <a:off x="5295898" y="3132376"/>
            <a:ext cx="1212609" cy="60410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7" name="Shape 327"/>
          <p:cNvSpPr/>
          <p:nvPr/>
        </p:nvSpPr>
        <p:spPr>
          <a:xfrm>
            <a:off x="6144381" y="1718679"/>
            <a:ext cx="2634701"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i="1"/>
            </a:lvl1pPr>
          </a:lstStyle>
          <a:p>
            <a:r>
              <a:t>‘Branch’ = personal copy</a:t>
            </a:r>
          </a:p>
        </p:txBody>
      </p:sp>
      <p:pic>
        <p:nvPicPr>
          <p:cNvPr id="16" name="Picture 15">
            <a:extLst>
              <a:ext uri="{FF2B5EF4-FFF2-40B4-BE49-F238E27FC236}">
                <a16:creationId xmlns:a16="http://schemas.microsoft.com/office/drawing/2014/main" id="{BA2D7C16-E57B-6841-B3ED-F66235A8BE84}"/>
              </a:ext>
            </a:extLst>
          </p:cNvPr>
          <p:cNvPicPr>
            <a:picLocks noChangeAspect="1"/>
          </p:cNvPicPr>
          <p:nvPr/>
        </p:nvPicPr>
        <p:blipFill>
          <a:blip r:embed="rId2"/>
          <a:stretch>
            <a:fillRect/>
          </a:stretch>
        </p:blipFill>
        <p:spPr>
          <a:xfrm>
            <a:off x="830671" y="4074731"/>
            <a:ext cx="1142420" cy="1658567"/>
          </a:xfrm>
          <a:prstGeom prst="rect">
            <a:avLst/>
          </a:prstGeom>
        </p:spPr>
      </p:pic>
      <p:pic>
        <p:nvPicPr>
          <p:cNvPr id="17" name="Picture 16">
            <a:extLst>
              <a:ext uri="{FF2B5EF4-FFF2-40B4-BE49-F238E27FC236}">
                <a16:creationId xmlns:a16="http://schemas.microsoft.com/office/drawing/2014/main" id="{BD14265B-28EF-7D41-810C-C6D681F7D262}"/>
              </a:ext>
            </a:extLst>
          </p:cNvPr>
          <p:cNvPicPr>
            <a:picLocks noChangeAspect="1"/>
          </p:cNvPicPr>
          <p:nvPr/>
        </p:nvPicPr>
        <p:blipFill>
          <a:blip r:embed="rId3"/>
          <a:stretch>
            <a:fillRect/>
          </a:stretch>
        </p:blipFill>
        <p:spPr>
          <a:xfrm>
            <a:off x="3659556" y="4030473"/>
            <a:ext cx="1828800" cy="1651000"/>
          </a:xfrm>
          <a:prstGeom prst="rect">
            <a:avLst/>
          </a:prstGeom>
        </p:spPr>
      </p:pic>
      <p:pic>
        <p:nvPicPr>
          <p:cNvPr id="18" name="Picture 17">
            <a:extLst>
              <a:ext uri="{FF2B5EF4-FFF2-40B4-BE49-F238E27FC236}">
                <a16:creationId xmlns:a16="http://schemas.microsoft.com/office/drawing/2014/main" id="{87D42FD3-D2DD-0849-8B4C-21865F698700}"/>
              </a:ext>
            </a:extLst>
          </p:cNvPr>
          <p:cNvPicPr>
            <a:picLocks noChangeAspect="1"/>
          </p:cNvPicPr>
          <p:nvPr/>
        </p:nvPicPr>
        <p:blipFill>
          <a:blip r:embed="rId4"/>
          <a:stretch>
            <a:fillRect/>
          </a:stretch>
        </p:blipFill>
        <p:spPr>
          <a:xfrm>
            <a:off x="6431096" y="3899567"/>
            <a:ext cx="1487450" cy="1784939"/>
          </a:xfrm>
          <a:prstGeom prst="rect">
            <a:avLst/>
          </a:prstGeom>
        </p:spPr>
      </p:pic>
    </p:spTree>
    <p:extLst>
      <p:ext uri="{BB962C8B-B14F-4D97-AF65-F5344CB8AC3E}">
        <p14:creationId xmlns:p14="http://schemas.microsoft.com/office/powerpoint/2010/main" val="42819584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304798" y="-2"/>
            <a:ext cx="5470530" cy="653858"/>
          </a:xfrm>
          <a:prstGeom prst="rect">
            <a:avLst/>
          </a:prstGeom>
        </p:spPr>
        <p:txBody>
          <a:bodyPr/>
          <a:lstStyle/>
          <a:p>
            <a:r>
              <a:t>The team goes to work</a:t>
            </a:r>
          </a:p>
        </p:txBody>
      </p:sp>
      <p:pic>
        <p:nvPicPr>
          <p:cNvPr id="11" name="Picture 10">
            <a:extLst>
              <a:ext uri="{FF2B5EF4-FFF2-40B4-BE49-F238E27FC236}">
                <a16:creationId xmlns:a16="http://schemas.microsoft.com/office/drawing/2014/main" id="{39E25604-6C6F-A440-98D5-F4EC5958397A}"/>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4428662D-6D32-F54B-B4D9-60366A9FDB0E}"/>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798CDD59-9495-DB40-B98B-60F3F523E95E}"/>
              </a:ext>
            </a:extLst>
          </p:cNvPr>
          <p:cNvSpPr/>
          <p:nvPr/>
        </p:nvSpPr>
        <p:spPr>
          <a:xfrm>
            <a:off x="2365828" y="913356"/>
            <a:ext cx="3692674"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80CB26DC-F009-4843-9E57-98F61334E014}"/>
              </a:ext>
            </a:extLst>
          </p:cNvPr>
          <p:cNvSpPr/>
          <p:nvPr/>
        </p:nvSpPr>
        <p:spPr>
          <a:xfrm>
            <a:off x="2546874" y="4558239"/>
            <a:ext cx="3929918"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425228139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Maya </a:t>
            </a:r>
            <a:r>
              <a:rPr dirty="0"/>
              <a:t>pushes first</a:t>
            </a:r>
          </a:p>
        </p:txBody>
      </p:sp>
      <p:sp>
        <p:nvSpPr>
          <p:cNvPr id="337" name="Shape 337"/>
          <p:cNvSpPr/>
          <p:nvPr/>
        </p:nvSpPr>
        <p:spPr>
          <a:xfrm>
            <a:off x="2462633" y="1061591"/>
            <a:ext cx="1476074"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sp>
        <p:nvSpPr>
          <p:cNvPr id="338" name="Shape 338"/>
          <p:cNvSpPr/>
          <p:nvPr/>
        </p:nvSpPr>
        <p:spPr>
          <a:xfrm>
            <a:off x="1934536" y="5820092"/>
            <a:ext cx="172098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Maya’s </a:t>
            </a:r>
            <a:r>
              <a:rPr dirty="0"/>
              <a:t>Branch</a:t>
            </a:r>
          </a:p>
        </p:txBody>
      </p:sp>
      <p:pic>
        <p:nvPicPr>
          <p:cNvPr id="339"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40" name="Shape 340"/>
          <p:cNvSpPr/>
          <p:nvPr/>
        </p:nvSpPr>
        <p:spPr>
          <a:xfrm>
            <a:off x="2693384"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41" name="image3.jpeg" descr="Picture 10"/>
          <p:cNvPicPr>
            <a:picLocks noChangeAspect="1"/>
          </p:cNvPicPr>
          <p:nvPr/>
        </p:nvPicPr>
        <p:blipFill>
          <a:blip r:embed="rId2">
            <a:extLst/>
          </a:blip>
          <a:stretch>
            <a:fillRect/>
          </a:stretch>
        </p:blipFill>
        <p:spPr>
          <a:xfrm>
            <a:off x="2552893" y="4931243"/>
            <a:ext cx="880837" cy="880837"/>
          </a:xfrm>
          <a:prstGeom prst="rect">
            <a:avLst/>
          </a:prstGeom>
          <a:ln w="12700">
            <a:miter lim="400000"/>
          </a:ln>
        </p:spPr>
      </p:pic>
      <p:sp>
        <p:nvSpPr>
          <p:cNvPr id="342" name="Shape 342"/>
          <p:cNvSpPr/>
          <p:nvPr/>
        </p:nvSpPr>
        <p:spPr>
          <a:xfrm rot="16200000">
            <a:off x="1727855" y="3638425"/>
            <a:ext cx="2572938"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343" name="Shape 343"/>
          <p:cNvSpPr/>
          <p:nvPr/>
        </p:nvSpPr>
        <p:spPr>
          <a:xfrm>
            <a:off x="4307656" y="3077416"/>
            <a:ext cx="3833045"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Maya </a:t>
            </a:r>
            <a:r>
              <a:rPr b="1" dirty="0"/>
              <a:t>pushes (uploads) </a:t>
            </a:r>
            <a:r>
              <a:rPr lang="en-US" dirty="0"/>
              <a:t>her</a:t>
            </a:r>
            <a:r>
              <a:rPr dirty="0"/>
              <a:t> code changes into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2" name="Picture 1">
            <a:extLst>
              <a:ext uri="{FF2B5EF4-FFF2-40B4-BE49-F238E27FC236}">
                <a16:creationId xmlns:a16="http://schemas.microsoft.com/office/drawing/2014/main" id="{6B44C66D-E42C-FC44-8BD6-AFC570D2E284}"/>
              </a:ext>
            </a:extLst>
          </p:cNvPr>
          <p:cNvPicPr>
            <a:picLocks noChangeAspect="1"/>
          </p:cNvPicPr>
          <p:nvPr/>
        </p:nvPicPr>
        <p:blipFill>
          <a:blip r:embed="rId3"/>
          <a:stretch>
            <a:fillRect/>
          </a:stretch>
        </p:blipFill>
        <p:spPr>
          <a:xfrm>
            <a:off x="508017" y="4496171"/>
            <a:ext cx="1281251" cy="1750979"/>
          </a:xfrm>
          <a:prstGeom prst="rect">
            <a:avLst/>
          </a:prstGeom>
        </p:spPr>
      </p:pic>
    </p:spTree>
    <p:extLst>
      <p:ext uri="{BB962C8B-B14F-4D97-AF65-F5344CB8AC3E}">
        <p14:creationId xmlns:p14="http://schemas.microsoft.com/office/powerpoint/2010/main" val="12131996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04800" y="-1"/>
            <a:ext cx="5470527" cy="653856"/>
          </a:xfrm>
          <a:prstGeom prst="rect">
            <a:avLst/>
          </a:prstGeom>
        </p:spPr>
        <p:txBody>
          <a:bodyPr/>
          <a:lstStyle/>
          <a:p>
            <a:r>
              <a:rPr lang="en-US" dirty="0"/>
              <a:t>Gil’s</a:t>
            </a:r>
            <a:r>
              <a:rPr dirty="0"/>
              <a:t> edits are ready</a:t>
            </a:r>
          </a:p>
        </p:txBody>
      </p:sp>
      <p:sp>
        <p:nvSpPr>
          <p:cNvPr id="346" name="Shape 346"/>
          <p:cNvSpPr/>
          <p:nvPr/>
        </p:nvSpPr>
        <p:spPr>
          <a:xfrm>
            <a:off x="721482" y="1649728"/>
            <a:ext cx="8306726"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t>Rule:  pull first, then push your changes</a:t>
            </a:r>
          </a:p>
        </p:txBody>
      </p:sp>
      <p:sp>
        <p:nvSpPr>
          <p:cNvPr id="347" name="Shape 347"/>
          <p:cNvSpPr/>
          <p:nvPr/>
        </p:nvSpPr>
        <p:spPr>
          <a:xfrm>
            <a:off x="3058281" y="3839835"/>
            <a:ext cx="642823"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rPr dirty="0"/>
              <a:t>Ok</a:t>
            </a:r>
          </a:p>
        </p:txBody>
      </p:sp>
      <p:pic>
        <p:nvPicPr>
          <p:cNvPr id="6" name="Picture 5">
            <a:extLst>
              <a:ext uri="{FF2B5EF4-FFF2-40B4-BE49-F238E27FC236}">
                <a16:creationId xmlns:a16="http://schemas.microsoft.com/office/drawing/2014/main" id="{EA263CE3-6E26-EC43-A74D-BA952B121F3E}"/>
              </a:ext>
            </a:extLst>
          </p:cNvPr>
          <p:cNvPicPr>
            <a:picLocks noChangeAspect="1"/>
          </p:cNvPicPr>
          <p:nvPr/>
        </p:nvPicPr>
        <p:blipFill>
          <a:blip r:embed="rId2"/>
          <a:stretch>
            <a:fillRect/>
          </a:stretch>
        </p:blipFill>
        <p:spPr>
          <a:xfrm>
            <a:off x="810638" y="2986950"/>
            <a:ext cx="1942174" cy="2330608"/>
          </a:xfrm>
          <a:prstGeom prst="rect">
            <a:avLst/>
          </a:prstGeom>
        </p:spPr>
      </p:pic>
    </p:spTree>
    <p:extLst>
      <p:ext uri="{BB962C8B-B14F-4D97-AF65-F5344CB8AC3E}">
        <p14:creationId xmlns:p14="http://schemas.microsoft.com/office/powerpoint/2010/main" val="201061074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pulls latest changes</a:t>
            </a:r>
          </a:p>
        </p:txBody>
      </p:sp>
      <p:sp>
        <p:nvSpPr>
          <p:cNvPr id="351" name="Shape 351"/>
          <p:cNvSpPr/>
          <p:nvPr/>
        </p:nvSpPr>
        <p:spPr>
          <a:xfrm>
            <a:off x="2945233" y="1163191"/>
            <a:ext cx="1476074"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pic>
        <p:nvPicPr>
          <p:cNvPr id="352"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53" name="Shape 353"/>
          <p:cNvSpPr/>
          <p:nvPr/>
        </p:nvSpPr>
        <p:spPr>
          <a:xfrm>
            <a:off x="3175984" y="25243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55" name="Shape 355"/>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56" name="Shape 356"/>
          <p:cNvSpPr/>
          <p:nvPr/>
        </p:nvSpPr>
        <p:spPr>
          <a:xfrm>
            <a:off x="2861959" y="5653018"/>
            <a:ext cx="14516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57" name="image3.jpeg" descr="Picture 10"/>
          <p:cNvPicPr>
            <a:picLocks noChangeAspect="1"/>
          </p:cNvPicPr>
          <p:nvPr/>
        </p:nvPicPr>
        <p:blipFill>
          <a:blip r:embed="rId2">
            <a:extLst/>
          </a:blip>
          <a:stretch>
            <a:fillRect/>
          </a:stretch>
        </p:blipFill>
        <p:spPr>
          <a:xfrm>
            <a:off x="3167951" y="4675270"/>
            <a:ext cx="880836" cy="880837"/>
          </a:xfrm>
          <a:prstGeom prst="rect">
            <a:avLst/>
          </a:prstGeom>
          <a:ln w="12700">
            <a:miter lim="400000"/>
          </a:ln>
        </p:spPr>
      </p:pic>
      <p:pic>
        <p:nvPicPr>
          <p:cNvPr id="10" name="Picture 9">
            <a:extLst>
              <a:ext uri="{FF2B5EF4-FFF2-40B4-BE49-F238E27FC236}">
                <a16:creationId xmlns:a16="http://schemas.microsoft.com/office/drawing/2014/main" id="{7C4AD92F-6EE6-4049-A950-048ADCF6F210}"/>
              </a:ext>
            </a:extLst>
          </p:cNvPr>
          <p:cNvPicPr>
            <a:picLocks noChangeAspect="1"/>
          </p:cNvPicPr>
          <p:nvPr/>
        </p:nvPicPr>
        <p:blipFill>
          <a:blip r:embed="rId3"/>
          <a:stretch>
            <a:fillRect/>
          </a:stretch>
        </p:blipFill>
        <p:spPr>
          <a:xfrm>
            <a:off x="304800" y="3849563"/>
            <a:ext cx="1942174" cy="2330608"/>
          </a:xfrm>
          <a:prstGeom prst="rect">
            <a:avLst/>
          </a:prstGeom>
        </p:spPr>
      </p:pic>
    </p:spTree>
    <p:extLst>
      <p:ext uri="{BB962C8B-B14F-4D97-AF65-F5344CB8AC3E}">
        <p14:creationId xmlns:p14="http://schemas.microsoft.com/office/powerpoint/2010/main" val="413985470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conflicts with master branch</a:t>
            </a:r>
          </a:p>
        </p:txBody>
      </p:sp>
      <p:sp>
        <p:nvSpPr>
          <p:cNvPr id="360" name="Shape 360"/>
          <p:cNvSpPr/>
          <p:nvPr/>
        </p:nvSpPr>
        <p:spPr>
          <a:xfrm>
            <a:off x="2945233" y="1163191"/>
            <a:ext cx="169217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pic>
        <p:nvPicPr>
          <p:cNvPr id="361"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62" name="Shape 362"/>
          <p:cNvSpPr/>
          <p:nvPr/>
        </p:nvSpPr>
        <p:spPr>
          <a:xfrm>
            <a:off x="3175984" y="25243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64" name="Shape 364"/>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65" name="Shape 365"/>
          <p:cNvSpPr/>
          <p:nvPr/>
        </p:nvSpPr>
        <p:spPr>
          <a:xfrm>
            <a:off x="2549004" y="4236444"/>
            <a:ext cx="4581370" cy="175432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66" name="Shape 366"/>
          <p:cNvSpPr/>
          <p:nvPr/>
        </p:nvSpPr>
        <p:spPr>
          <a:xfrm>
            <a:off x="6983662" y="4903193"/>
            <a:ext cx="2041324"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Git sees a conflict.</a:t>
            </a:r>
          </a:p>
        </p:txBody>
      </p:sp>
      <p:pic>
        <p:nvPicPr>
          <p:cNvPr id="10" name="Picture 9">
            <a:extLst>
              <a:ext uri="{FF2B5EF4-FFF2-40B4-BE49-F238E27FC236}">
                <a16:creationId xmlns:a16="http://schemas.microsoft.com/office/drawing/2014/main" id="{FFDB54E1-C3AC-CB48-B1E6-3EC36D250C2A}"/>
              </a:ext>
            </a:extLst>
          </p:cNvPr>
          <p:cNvPicPr>
            <a:picLocks noChangeAspect="1"/>
          </p:cNvPicPr>
          <p:nvPr/>
        </p:nvPicPr>
        <p:blipFill>
          <a:blip r:embed="rId3"/>
          <a:stretch>
            <a:fillRect/>
          </a:stretch>
        </p:blipFill>
        <p:spPr>
          <a:xfrm>
            <a:off x="421532" y="3916959"/>
            <a:ext cx="1942174" cy="2330608"/>
          </a:xfrm>
          <a:prstGeom prst="rect">
            <a:avLst/>
          </a:prstGeom>
        </p:spPr>
      </p:pic>
    </p:spTree>
    <p:extLst>
      <p:ext uri="{BB962C8B-B14F-4D97-AF65-F5344CB8AC3E}">
        <p14:creationId xmlns:p14="http://schemas.microsoft.com/office/powerpoint/2010/main" val="424818131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304800" y="-1"/>
            <a:ext cx="5470527" cy="653856"/>
          </a:xfrm>
          <a:prstGeom prst="rect">
            <a:avLst/>
          </a:prstGeom>
        </p:spPr>
        <p:txBody>
          <a:bodyPr/>
          <a:lstStyle/>
          <a:p>
            <a:r>
              <a:t>Kobe resolves</a:t>
            </a:r>
          </a:p>
        </p:txBody>
      </p:sp>
      <p:sp>
        <p:nvSpPr>
          <p:cNvPr id="369" name="Shape 369"/>
          <p:cNvSpPr/>
          <p:nvPr/>
        </p:nvSpPr>
        <p:spPr>
          <a:xfrm>
            <a:off x="5378448" y="1776189"/>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370" name="Shape 370"/>
          <p:cNvSpPr/>
          <p:nvPr/>
        </p:nvSpPr>
        <p:spPr>
          <a:xfrm>
            <a:off x="428104" y="1925043"/>
            <a:ext cx="4348177" cy="175432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72" name="Shape 372"/>
          <p:cNvSpPr/>
          <p:nvPr/>
        </p:nvSpPr>
        <p:spPr>
          <a:xfrm flipV="1">
            <a:off x="3229583" y="2782111"/>
            <a:ext cx="2383277" cy="194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74" name="Shape 374"/>
          <p:cNvSpPr/>
          <p:nvPr/>
        </p:nvSpPr>
        <p:spPr>
          <a:xfrm>
            <a:off x="6075059" y="4649718"/>
            <a:ext cx="14516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75" name="image3.jpeg" descr="Picture 10"/>
          <p:cNvPicPr>
            <a:picLocks noChangeAspect="1"/>
          </p:cNvPicPr>
          <p:nvPr/>
        </p:nvPicPr>
        <p:blipFill>
          <a:blip r:embed="rId2">
            <a:extLst/>
          </a:blip>
          <a:stretch>
            <a:fillRect/>
          </a:stretch>
        </p:blipFill>
        <p:spPr>
          <a:xfrm>
            <a:off x="6381050" y="3671970"/>
            <a:ext cx="880837" cy="880837"/>
          </a:xfrm>
          <a:prstGeom prst="rect">
            <a:avLst/>
          </a:prstGeom>
          <a:ln w="12700">
            <a:miter lim="400000"/>
          </a:ln>
        </p:spPr>
      </p:pic>
    </p:spTree>
    <p:extLst>
      <p:ext uri="{BB962C8B-B14F-4D97-AF65-F5344CB8AC3E}">
        <p14:creationId xmlns:p14="http://schemas.microsoft.com/office/powerpoint/2010/main" val="30941581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fixes and pushes</a:t>
            </a:r>
          </a:p>
        </p:txBody>
      </p:sp>
      <p:sp>
        <p:nvSpPr>
          <p:cNvPr id="378" name="Shape 378"/>
          <p:cNvSpPr/>
          <p:nvPr/>
        </p:nvSpPr>
        <p:spPr>
          <a:xfrm>
            <a:off x="2462633" y="1061591"/>
            <a:ext cx="169217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79" name="Shape 379"/>
          <p:cNvSpPr/>
          <p:nvPr/>
        </p:nvSpPr>
        <p:spPr>
          <a:xfrm>
            <a:off x="3173149" y="5912327"/>
            <a:ext cx="14516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80"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81" name="Shape 381"/>
          <p:cNvSpPr/>
          <p:nvPr/>
        </p:nvSpPr>
        <p:spPr>
          <a:xfrm>
            <a:off x="2693384"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82" name="image3.jpeg" descr="Picture 10"/>
          <p:cNvPicPr>
            <a:picLocks noChangeAspect="1"/>
          </p:cNvPicPr>
          <p:nvPr/>
        </p:nvPicPr>
        <p:blipFill>
          <a:blip r:embed="rId2">
            <a:extLst/>
          </a:blip>
          <a:stretch>
            <a:fillRect/>
          </a:stretch>
        </p:blipFill>
        <p:spPr>
          <a:xfrm>
            <a:off x="3451879" y="4966272"/>
            <a:ext cx="880837" cy="880837"/>
          </a:xfrm>
          <a:prstGeom prst="rect">
            <a:avLst/>
          </a:prstGeom>
          <a:ln w="12700">
            <a:miter lim="400000"/>
          </a:ln>
        </p:spPr>
      </p:pic>
      <p:sp>
        <p:nvSpPr>
          <p:cNvPr id="383" name="Shape 383"/>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384" name="Shape 384"/>
          <p:cNvSpPr/>
          <p:nvPr/>
        </p:nvSpPr>
        <p:spPr>
          <a:xfrm>
            <a:off x="4307656" y="3077416"/>
            <a:ext cx="3833045"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Gil</a:t>
            </a:r>
            <a:r>
              <a:rPr dirty="0"/>
              <a:t> </a:t>
            </a:r>
            <a:r>
              <a:rPr b="1" dirty="0"/>
              <a:t>pushes (uploads) </a:t>
            </a:r>
            <a:r>
              <a:rPr dirty="0"/>
              <a:t>his revision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386" name="image3.jpeg" descr="Picture 10"/>
          <p:cNvPicPr>
            <a:picLocks noChangeAspect="1"/>
          </p:cNvPicPr>
          <p:nvPr/>
        </p:nvPicPr>
        <p:blipFill>
          <a:blip r:embed="rId2">
            <a:extLst/>
          </a:blip>
          <a:stretch>
            <a:fillRect/>
          </a:stretch>
        </p:blipFill>
        <p:spPr>
          <a:xfrm>
            <a:off x="3592996" y="1487100"/>
            <a:ext cx="880837" cy="880837"/>
          </a:xfrm>
          <a:prstGeom prst="rect">
            <a:avLst/>
          </a:prstGeom>
          <a:ln w="12700">
            <a:miter lim="400000"/>
          </a:ln>
        </p:spPr>
      </p:pic>
      <p:sp>
        <p:nvSpPr>
          <p:cNvPr id="387" name="Shape 387"/>
          <p:cNvSpPr/>
          <p:nvPr/>
        </p:nvSpPr>
        <p:spPr>
          <a:xfrm>
            <a:off x="3810984" y="23846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388" name="Shape 388"/>
          <p:cNvSpPr/>
          <p:nvPr/>
        </p:nvSpPr>
        <p:spPr>
          <a:xfrm>
            <a:off x="5067204" y="4455462"/>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pic>
        <p:nvPicPr>
          <p:cNvPr id="2" name="Picture 1">
            <a:extLst>
              <a:ext uri="{FF2B5EF4-FFF2-40B4-BE49-F238E27FC236}">
                <a16:creationId xmlns:a16="http://schemas.microsoft.com/office/drawing/2014/main" id="{2E7DBC82-1E7B-2E41-9067-7E77BAF3F5FA}"/>
              </a:ext>
            </a:extLst>
          </p:cNvPr>
          <p:cNvPicPr>
            <a:picLocks noChangeAspect="1"/>
          </p:cNvPicPr>
          <p:nvPr/>
        </p:nvPicPr>
        <p:blipFill rotWithShape="1">
          <a:blip r:embed="rId3"/>
          <a:srcRect l="24078"/>
          <a:stretch/>
        </p:blipFill>
        <p:spPr>
          <a:xfrm>
            <a:off x="535021" y="4111422"/>
            <a:ext cx="2410542" cy="2273300"/>
          </a:xfrm>
          <a:prstGeom prst="rect">
            <a:avLst/>
          </a:prstGeom>
        </p:spPr>
      </p:pic>
    </p:spTree>
    <p:extLst>
      <p:ext uri="{BB962C8B-B14F-4D97-AF65-F5344CB8AC3E}">
        <p14:creationId xmlns:p14="http://schemas.microsoft.com/office/powerpoint/2010/main" val="385824322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304800" y="-1"/>
            <a:ext cx="5470527" cy="653856"/>
          </a:xfrm>
          <a:prstGeom prst="rect">
            <a:avLst/>
          </a:prstGeom>
        </p:spPr>
        <p:txBody>
          <a:bodyPr/>
          <a:lstStyle/>
          <a:p>
            <a:r>
              <a:rPr lang="en-US" dirty="0"/>
              <a:t>Anne </a:t>
            </a:r>
            <a:r>
              <a:rPr dirty="0"/>
              <a:t>starts </a:t>
            </a:r>
            <a:r>
              <a:rPr lang="en-US" dirty="0"/>
              <a:t>her</a:t>
            </a:r>
            <a:r>
              <a:rPr dirty="0"/>
              <a:t> work</a:t>
            </a:r>
          </a:p>
        </p:txBody>
      </p:sp>
      <p:sp>
        <p:nvSpPr>
          <p:cNvPr id="391" name="Shape 391"/>
          <p:cNvSpPr/>
          <p:nvPr/>
        </p:nvSpPr>
        <p:spPr>
          <a:xfrm>
            <a:off x="721482" y="1649729"/>
            <a:ext cx="8306726"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t>Rule:  pull first, then push your changes</a:t>
            </a:r>
          </a:p>
        </p:txBody>
      </p:sp>
      <p:pic>
        <p:nvPicPr>
          <p:cNvPr id="6" name="Picture 5">
            <a:extLst>
              <a:ext uri="{FF2B5EF4-FFF2-40B4-BE49-F238E27FC236}">
                <a16:creationId xmlns:a16="http://schemas.microsoft.com/office/drawing/2014/main" id="{8FB30C10-7078-AB43-BBEB-3420A32C43A1}"/>
              </a:ext>
            </a:extLst>
          </p:cNvPr>
          <p:cNvPicPr>
            <a:picLocks noChangeAspect="1"/>
          </p:cNvPicPr>
          <p:nvPr/>
        </p:nvPicPr>
        <p:blipFill>
          <a:blip r:embed="rId2"/>
          <a:stretch>
            <a:fillRect/>
          </a:stretch>
        </p:blipFill>
        <p:spPr>
          <a:xfrm>
            <a:off x="1003905" y="3446814"/>
            <a:ext cx="1828800" cy="1651000"/>
          </a:xfrm>
          <a:prstGeom prst="rect">
            <a:avLst/>
          </a:prstGeom>
        </p:spPr>
      </p:pic>
      <p:sp>
        <p:nvSpPr>
          <p:cNvPr id="7" name="Rounded Rectangular Callout 6">
            <a:extLst>
              <a:ext uri="{FF2B5EF4-FFF2-40B4-BE49-F238E27FC236}">
                <a16:creationId xmlns:a16="http://schemas.microsoft.com/office/drawing/2014/main" id="{F49832F4-124E-A448-AE38-2B848B0DFC21}"/>
              </a:ext>
            </a:extLst>
          </p:cNvPr>
          <p:cNvSpPr/>
          <p:nvPr/>
        </p:nvSpPr>
        <p:spPr>
          <a:xfrm>
            <a:off x="3951386" y="3301839"/>
            <a:ext cx="3949430" cy="1940952"/>
          </a:xfrm>
          <a:prstGeom prst="wedgeRoundRectCallout">
            <a:avLst>
              <a:gd name="adj1" fmla="val -89071"/>
              <a:gd name="adj2" fmla="val -797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i="1" dirty="0"/>
              <a:t>look into my face</a:t>
            </a:r>
            <a:br>
              <a:rPr lang="en-US" i="1" dirty="0"/>
            </a:br>
            <a:r>
              <a:rPr lang="en-US" i="1" dirty="0"/>
              <a:t>and you will know that crimes dropped upon me</a:t>
            </a:r>
          </a:p>
          <a:p>
            <a:r>
              <a:rPr lang="en-US" i="1" dirty="0"/>
              <a:t>as from a high building…</a:t>
            </a:r>
            <a:br>
              <a:rPr lang="en-US" dirty="0"/>
            </a:br>
            <a:endParaRPr lang="en-US" i="1" dirty="0"/>
          </a:p>
          <a:p>
            <a:r>
              <a:rPr lang="en-US" dirty="0"/>
              <a:t>…by which I mean, I broke the rules.</a:t>
            </a:r>
          </a:p>
        </p:txBody>
      </p:sp>
    </p:spTree>
    <p:extLst>
      <p:ext uri="{BB962C8B-B14F-4D97-AF65-F5344CB8AC3E}">
        <p14:creationId xmlns:p14="http://schemas.microsoft.com/office/powerpoint/2010/main" val="6739677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Anne</a:t>
            </a:r>
            <a:r>
              <a:rPr dirty="0"/>
              <a:t> pushes</a:t>
            </a:r>
          </a:p>
        </p:txBody>
      </p:sp>
      <p:sp>
        <p:nvSpPr>
          <p:cNvPr id="396" name="Shape 396"/>
          <p:cNvSpPr/>
          <p:nvPr/>
        </p:nvSpPr>
        <p:spPr>
          <a:xfrm>
            <a:off x="1141833" y="1112391"/>
            <a:ext cx="169217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97" name="Shape 397"/>
          <p:cNvSpPr/>
          <p:nvPr/>
        </p:nvSpPr>
        <p:spPr>
          <a:xfrm>
            <a:off x="3173149" y="5912327"/>
            <a:ext cx="172098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a:t>
            </a:r>
          </a:p>
        </p:txBody>
      </p:sp>
      <p:pic>
        <p:nvPicPr>
          <p:cNvPr id="398" name="image3.jpeg" descr="Picture 10"/>
          <p:cNvPicPr>
            <a:picLocks noChangeAspect="1"/>
          </p:cNvPicPr>
          <p:nvPr/>
        </p:nvPicPr>
        <p:blipFill>
          <a:blip r:embed="rId2">
            <a:extLst/>
          </a:blip>
          <a:stretch>
            <a:fillRect/>
          </a:stretch>
        </p:blipFill>
        <p:spPr>
          <a:xfrm>
            <a:off x="1243496" y="1567343"/>
            <a:ext cx="880837" cy="880837"/>
          </a:xfrm>
          <a:prstGeom prst="rect">
            <a:avLst/>
          </a:prstGeom>
          <a:ln w="12700">
            <a:miter lim="400000"/>
          </a:ln>
        </p:spPr>
      </p:pic>
      <p:sp>
        <p:nvSpPr>
          <p:cNvPr id="399" name="Shape 399"/>
          <p:cNvSpPr/>
          <p:nvPr/>
        </p:nvSpPr>
        <p:spPr>
          <a:xfrm>
            <a:off x="1372583" y="2473579"/>
            <a:ext cx="217150"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400" name="image3.jpeg" descr="Picture 10"/>
          <p:cNvPicPr>
            <a:picLocks noChangeAspect="1"/>
          </p:cNvPicPr>
          <p:nvPr/>
        </p:nvPicPr>
        <p:blipFill>
          <a:blip r:embed="rId2">
            <a:extLst/>
          </a:blip>
          <a:stretch>
            <a:fillRect/>
          </a:stretch>
        </p:blipFill>
        <p:spPr>
          <a:xfrm>
            <a:off x="3451881" y="4966272"/>
            <a:ext cx="880837" cy="880837"/>
          </a:xfrm>
          <a:prstGeom prst="rect">
            <a:avLst/>
          </a:prstGeom>
          <a:ln w="12700">
            <a:miter lim="400000"/>
          </a:ln>
        </p:spPr>
      </p:pic>
      <p:sp>
        <p:nvSpPr>
          <p:cNvPr id="401" name="Shape 401"/>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402" name="Shape 402"/>
          <p:cNvSpPr/>
          <p:nvPr/>
        </p:nvSpPr>
        <p:spPr>
          <a:xfrm>
            <a:off x="4307656" y="3077416"/>
            <a:ext cx="3833045"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Anne</a:t>
            </a:r>
            <a:r>
              <a:rPr dirty="0"/>
              <a:t> dude </a:t>
            </a:r>
            <a:r>
              <a:rPr b="1" dirty="0"/>
              <a:t>pushes (uploads) </a:t>
            </a:r>
            <a:r>
              <a:rPr lang="en-US" dirty="0"/>
              <a:t>her</a:t>
            </a:r>
            <a:r>
              <a:rPr dirty="0"/>
              <a:t> revision the main branch.  No code conflicts.  </a:t>
            </a:r>
          </a:p>
          <a:p>
            <a:pPr>
              <a:defRPr sz="1400">
                <a:latin typeface="Arial"/>
                <a:ea typeface="Arial"/>
                <a:cs typeface="Arial"/>
                <a:sym typeface="Arial"/>
              </a:defRPr>
            </a:pPr>
            <a:endParaRPr dirty="0"/>
          </a:p>
          <a:p>
            <a:pPr>
              <a:defRPr sz="1400">
                <a:solidFill>
                  <a:srgbClr val="FF2600"/>
                </a:solidFill>
                <a:latin typeface="Arial"/>
                <a:ea typeface="Arial"/>
                <a:cs typeface="Arial"/>
                <a:sym typeface="Arial"/>
              </a:defRPr>
            </a:pPr>
            <a:r>
              <a:rPr dirty="0"/>
              <a:t>Not what we want.</a:t>
            </a:r>
          </a:p>
        </p:txBody>
      </p:sp>
      <p:pic>
        <p:nvPicPr>
          <p:cNvPr id="403" name="image3.jpeg" descr="Picture 10"/>
          <p:cNvPicPr>
            <a:picLocks noChangeAspect="1"/>
          </p:cNvPicPr>
          <p:nvPr/>
        </p:nvPicPr>
        <p:blipFill>
          <a:blip r:embed="rId2">
            <a:extLst/>
          </a:blip>
          <a:stretch>
            <a:fillRect/>
          </a:stretch>
        </p:blipFill>
        <p:spPr>
          <a:xfrm>
            <a:off x="2399196" y="1537900"/>
            <a:ext cx="880837" cy="880837"/>
          </a:xfrm>
          <a:prstGeom prst="rect">
            <a:avLst/>
          </a:prstGeom>
          <a:ln w="12700">
            <a:miter lim="400000"/>
          </a:ln>
        </p:spPr>
      </p:pic>
      <p:sp>
        <p:nvSpPr>
          <p:cNvPr id="404" name="Shape 404"/>
          <p:cNvSpPr/>
          <p:nvPr/>
        </p:nvSpPr>
        <p:spPr>
          <a:xfrm>
            <a:off x="2604484" y="24481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06" name="Shape 406"/>
          <p:cNvSpPr/>
          <p:nvPr/>
        </p:nvSpPr>
        <p:spPr>
          <a:xfrm>
            <a:off x="5236883" y="4262682"/>
            <a:ext cx="3655805"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pic>
        <p:nvPicPr>
          <p:cNvPr id="407" name="image3.jpeg" descr="Picture 10"/>
          <p:cNvPicPr>
            <a:picLocks noChangeAspect="1"/>
          </p:cNvPicPr>
          <p:nvPr/>
        </p:nvPicPr>
        <p:blipFill>
          <a:blip r:embed="rId2">
            <a:extLst/>
          </a:blip>
          <a:stretch>
            <a:fillRect/>
          </a:stretch>
        </p:blipFill>
        <p:spPr>
          <a:xfrm>
            <a:off x="3554896" y="1537900"/>
            <a:ext cx="880837" cy="880837"/>
          </a:xfrm>
          <a:prstGeom prst="rect">
            <a:avLst/>
          </a:prstGeom>
          <a:ln w="12700">
            <a:miter lim="400000"/>
          </a:ln>
        </p:spPr>
      </p:pic>
      <p:sp>
        <p:nvSpPr>
          <p:cNvPr id="408" name="Shape 408"/>
          <p:cNvSpPr/>
          <p:nvPr/>
        </p:nvSpPr>
        <p:spPr>
          <a:xfrm>
            <a:off x="3659263" y="2477621"/>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pic>
        <p:nvPicPr>
          <p:cNvPr id="16" name="Picture 15">
            <a:extLst>
              <a:ext uri="{FF2B5EF4-FFF2-40B4-BE49-F238E27FC236}">
                <a16:creationId xmlns:a16="http://schemas.microsoft.com/office/drawing/2014/main" id="{9A0370AE-54A7-CD4B-95B4-B8017824C4E6}"/>
              </a:ext>
            </a:extLst>
          </p:cNvPr>
          <p:cNvPicPr>
            <a:picLocks noChangeAspect="1"/>
          </p:cNvPicPr>
          <p:nvPr/>
        </p:nvPicPr>
        <p:blipFill>
          <a:blip r:embed="rId3"/>
          <a:stretch>
            <a:fillRect/>
          </a:stretch>
        </p:blipFill>
        <p:spPr>
          <a:xfrm>
            <a:off x="884258" y="4611988"/>
            <a:ext cx="1828800" cy="1651000"/>
          </a:xfrm>
          <a:prstGeom prst="rect">
            <a:avLst/>
          </a:prstGeom>
        </p:spPr>
      </p:pic>
    </p:spTree>
    <p:extLst>
      <p:ext uri="{BB962C8B-B14F-4D97-AF65-F5344CB8AC3E}">
        <p14:creationId xmlns:p14="http://schemas.microsoft.com/office/powerpoint/2010/main" val="31630804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xfrm>
            <a:off x="304800" y="-1"/>
            <a:ext cx="5470527" cy="653856"/>
          </a:xfrm>
          <a:prstGeom prst="rect">
            <a:avLst/>
          </a:prstGeom>
        </p:spPr>
        <p:txBody>
          <a:bodyPr/>
          <a:lstStyle/>
          <a:p>
            <a:r>
              <a:rPr lang="en-US"/>
              <a:t>If Anne had </a:t>
            </a:r>
            <a:r>
              <a:rPr lang="en-US" dirty="0"/>
              <a:t>made a pull first…</a:t>
            </a:r>
            <a:endParaRPr dirty="0"/>
          </a:p>
        </p:txBody>
      </p:sp>
      <p:sp>
        <p:nvSpPr>
          <p:cNvPr id="411" name="Shape 411"/>
          <p:cNvSpPr/>
          <p:nvPr/>
        </p:nvSpPr>
        <p:spPr>
          <a:xfrm>
            <a:off x="2982515" y="2108008"/>
            <a:ext cx="3655805" cy="378564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&lt;li&gt;The Double Image&lt;/li&gt;</a:t>
            </a:r>
            <a:br>
              <a:rPr lang="en-US" dirty="0">
                <a:solidFill>
                  <a:srgbClr val="FF0000"/>
                </a:solidFill>
              </a:rPr>
            </a:br>
            <a:r>
              <a:rPr lang="en-US" dirty="0">
                <a:solidFill>
                  <a:srgbClr val="FF0000"/>
                </a:solidFill>
              </a:rPr>
              <a:t>    &lt;li&gt;Heart’s Needle&lt;/li&gt;</a:t>
            </a:r>
            <a:br>
              <a:rPr lang="en-US" dirty="0">
                <a:solidFill>
                  <a:srgbClr val="FF0000"/>
                </a:solidFill>
              </a:rPr>
            </a:br>
            <a:r>
              <a:rPr lang="en-US" dirty="0">
                <a:solidFill>
                  <a:srgbClr val="FF0000"/>
                </a:solidFill>
              </a:rPr>
              <a:t>    &lt;li&gt;Baby Picture&lt;/li&gt;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&lt;li&gt;Poems&lt;/li&gt;</a:t>
            </a:r>
            <a:br>
              <a:rPr lang="en-US" dirty="0">
                <a:solidFill>
                  <a:srgbClr val="FF0000"/>
                </a:solidFill>
              </a:rPr>
            </a:br>
            <a:r>
              <a:rPr lang="en-US" dirty="0">
                <a:solidFill>
                  <a:srgbClr val="FF0000"/>
                </a:solidFill>
              </a:rPr>
              <a:t>    &lt;li&gt;Albums&lt;/li&gt;</a:t>
            </a:r>
            <a:br>
              <a:rPr lang="en-US" dirty="0">
                <a:solidFill>
                  <a:srgbClr val="FF0000"/>
                </a:solidFill>
              </a:rPr>
            </a:br>
            <a:r>
              <a:rPr lang="en-US" dirty="0">
                <a:solidFill>
                  <a:srgbClr val="FF0000"/>
                </a:solidFill>
              </a:rPr>
              <a:t>    &lt;li&gt;Songs&lt;/li&gt;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p:txBody>
      </p:sp>
      <p:sp>
        <p:nvSpPr>
          <p:cNvPr id="412" name="Shape 412"/>
          <p:cNvSpPr/>
          <p:nvPr/>
        </p:nvSpPr>
        <p:spPr>
          <a:xfrm>
            <a:off x="3630755" y="1175254"/>
            <a:ext cx="1882487"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t>Conflict!</a:t>
            </a:r>
          </a:p>
        </p:txBody>
      </p:sp>
    </p:spTree>
    <p:extLst>
      <p:ext uri="{BB962C8B-B14F-4D97-AF65-F5344CB8AC3E}">
        <p14:creationId xmlns:p14="http://schemas.microsoft.com/office/powerpoint/2010/main" val="163143662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04798" y="-2"/>
            <a:ext cx="5470530" cy="653858"/>
          </a:xfrm>
          <a:prstGeom prst="rect">
            <a:avLst/>
          </a:prstGeom>
        </p:spPr>
        <p:txBody>
          <a:bodyPr/>
          <a:lstStyle/>
          <a:p>
            <a:r>
              <a:t>The overwritten work is discovered</a:t>
            </a:r>
          </a:p>
        </p:txBody>
      </p:sp>
      <p:pic>
        <p:nvPicPr>
          <p:cNvPr id="425" name="image8.png" descr="kissCanges.png"/>
          <p:cNvPicPr>
            <a:picLocks noChangeAspect="1"/>
          </p:cNvPicPr>
          <p:nvPr/>
        </p:nvPicPr>
        <p:blipFill>
          <a:blip r:embed="rId2">
            <a:extLst/>
          </a:blip>
          <a:stretch>
            <a:fillRect/>
          </a:stretch>
        </p:blipFill>
        <p:spPr>
          <a:xfrm>
            <a:off x="2387947" y="2004818"/>
            <a:ext cx="5470528" cy="3083819"/>
          </a:xfrm>
          <a:prstGeom prst="rect">
            <a:avLst/>
          </a:prstGeom>
          <a:ln w="12700">
            <a:miter lim="400000"/>
          </a:ln>
        </p:spPr>
      </p:pic>
      <p:pic>
        <p:nvPicPr>
          <p:cNvPr id="16" name="Picture 15">
            <a:extLst>
              <a:ext uri="{FF2B5EF4-FFF2-40B4-BE49-F238E27FC236}">
                <a16:creationId xmlns:a16="http://schemas.microsoft.com/office/drawing/2014/main" id="{9BB2E914-2077-F74D-8868-747CC79DFCE5}"/>
              </a:ext>
            </a:extLst>
          </p:cNvPr>
          <p:cNvPicPr>
            <a:picLocks noChangeAspect="1"/>
          </p:cNvPicPr>
          <p:nvPr/>
        </p:nvPicPr>
        <p:blipFill>
          <a:blip r:embed="rId3"/>
          <a:stretch>
            <a:fillRect/>
          </a:stretch>
        </p:blipFill>
        <p:spPr>
          <a:xfrm>
            <a:off x="171912" y="3923333"/>
            <a:ext cx="1942174" cy="2330608"/>
          </a:xfrm>
          <a:prstGeom prst="rect">
            <a:avLst/>
          </a:prstGeom>
        </p:spPr>
      </p:pic>
      <p:pic>
        <p:nvPicPr>
          <p:cNvPr id="17" name="Picture 16">
            <a:extLst>
              <a:ext uri="{FF2B5EF4-FFF2-40B4-BE49-F238E27FC236}">
                <a16:creationId xmlns:a16="http://schemas.microsoft.com/office/drawing/2014/main" id="{0EB2994F-5CCC-0E43-A2BE-1A270CF44D5C}"/>
              </a:ext>
            </a:extLst>
          </p:cNvPr>
          <p:cNvPicPr>
            <a:picLocks noChangeAspect="1"/>
          </p:cNvPicPr>
          <p:nvPr/>
        </p:nvPicPr>
        <p:blipFill>
          <a:blip r:embed="rId4"/>
          <a:stretch>
            <a:fillRect/>
          </a:stretch>
        </p:blipFill>
        <p:spPr>
          <a:xfrm>
            <a:off x="337469" y="1207792"/>
            <a:ext cx="1611059" cy="2338935"/>
          </a:xfrm>
          <a:prstGeom prst="rect">
            <a:avLst/>
          </a:prstGeom>
        </p:spPr>
      </p:pic>
      <p:pic>
        <p:nvPicPr>
          <p:cNvPr id="18" name="Picture 17">
            <a:extLst>
              <a:ext uri="{FF2B5EF4-FFF2-40B4-BE49-F238E27FC236}">
                <a16:creationId xmlns:a16="http://schemas.microsoft.com/office/drawing/2014/main" id="{596A95D3-DB54-BD41-924F-C996C921C5C5}"/>
              </a:ext>
            </a:extLst>
          </p:cNvPr>
          <p:cNvPicPr>
            <a:picLocks noChangeAspect="1"/>
          </p:cNvPicPr>
          <p:nvPr/>
        </p:nvPicPr>
        <p:blipFill>
          <a:blip r:embed="rId5"/>
          <a:stretch>
            <a:fillRect/>
          </a:stretch>
        </p:blipFill>
        <p:spPr>
          <a:xfrm>
            <a:off x="3646914" y="3444669"/>
            <a:ext cx="1479562" cy="1335716"/>
          </a:xfrm>
          <a:prstGeom prst="rect">
            <a:avLst/>
          </a:prstGeom>
        </p:spPr>
      </p:pic>
    </p:spTree>
    <p:extLst>
      <p:ext uri="{BB962C8B-B14F-4D97-AF65-F5344CB8AC3E}">
        <p14:creationId xmlns:p14="http://schemas.microsoft.com/office/powerpoint/2010/main" val="30870643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04799" y="-2"/>
            <a:ext cx="7046567" cy="653858"/>
          </a:xfrm>
          <a:prstGeom prst="rect">
            <a:avLst/>
          </a:prstGeom>
        </p:spPr>
        <p:txBody>
          <a:bodyPr/>
          <a:lstStyle/>
          <a:p>
            <a:r>
              <a:t>Roll Back</a:t>
            </a:r>
          </a:p>
        </p:txBody>
      </p:sp>
      <p:sp>
        <p:nvSpPr>
          <p:cNvPr id="431" name="Shape 431"/>
          <p:cNvSpPr/>
          <p:nvPr/>
        </p:nvSpPr>
        <p:spPr>
          <a:xfrm>
            <a:off x="2462633" y="1061591"/>
            <a:ext cx="147596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Main Branch</a:t>
            </a:r>
          </a:p>
        </p:txBody>
      </p:sp>
      <p:sp>
        <p:nvSpPr>
          <p:cNvPr id="432" name="Shape 432"/>
          <p:cNvSpPr/>
          <p:nvPr/>
        </p:nvSpPr>
        <p:spPr>
          <a:xfrm>
            <a:off x="5336128" y="5807273"/>
            <a:ext cx="178510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 </a:t>
            </a:r>
          </a:p>
        </p:txBody>
      </p:sp>
      <p:pic>
        <p:nvPicPr>
          <p:cNvPr id="433" name="image3.jpeg" descr="Picture 10"/>
          <p:cNvPicPr>
            <a:picLocks noChangeAspect="1"/>
          </p:cNvPicPr>
          <p:nvPr/>
        </p:nvPicPr>
        <p:blipFill>
          <a:blip r:embed="rId2">
            <a:extLst/>
          </a:blip>
          <a:stretch>
            <a:fillRect/>
          </a:stretch>
        </p:blipFill>
        <p:spPr>
          <a:xfrm>
            <a:off x="2475396" y="1512500"/>
            <a:ext cx="880837" cy="880837"/>
          </a:xfrm>
          <a:prstGeom prst="rect">
            <a:avLst/>
          </a:prstGeom>
          <a:ln w="12700">
            <a:miter lim="400000"/>
          </a:ln>
        </p:spPr>
      </p:pic>
      <p:pic>
        <p:nvPicPr>
          <p:cNvPr id="434" name="image3.jpeg" descr="Picture 10"/>
          <p:cNvPicPr>
            <a:picLocks noChangeAspect="1"/>
          </p:cNvPicPr>
          <p:nvPr/>
        </p:nvPicPr>
        <p:blipFill>
          <a:blip r:embed="rId2">
            <a:extLst/>
          </a:blip>
          <a:stretch>
            <a:fillRect/>
          </a:stretch>
        </p:blipFill>
        <p:spPr>
          <a:xfrm>
            <a:off x="3611076" y="1504881"/>
            <a:ext cx="880837" cy="880836"/>
          </a:xfrm>
          <a:prstGeom prst="rect">
            <a:avLst/>
          </a:prstGeom>
          <a:ln w="12700">
            <a:miter lim="400000"/>
          </a:ln>
        </p:spPr>
      </p:pic>
      <p:pic>
        <p:nvPicPr>
          <p:cNvPr id="435" name="image3.jpeg" descr="Picture 10"/>
          <p:cNvPicPr>
            <a:picLocks noChangeAspect="1"/>
          </p:cNvPicPr>
          <p:nvPr/>
        </p:nvPicPr>
        <p:blipFill>
          <a:blip r:embed="rId2">
            <a:extLst/>
          </a:blip>
          <a:stretch>
            <a:fillRect/>
          </a:stretch>
        </p:blipFill>
        <p:spPr>
          <a:xfrm>
            <a:off x="4746754" y="1502872"/>
            <a:ext cx="880837" cy="880836"/>
          </a:xfrm>
          <a:prstGeom prst="rect">
            <a:avLst/>
          </a:prstGeom>
          <a:ln w="12700">
            <a:miter lim="400000"/>
          </a:ln>
        </p:spPr>
      </p:pic>
      <p:pic>
        <p:nvPicPr>
          <p:cNvPr id="436" name="image3.jpeg"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37" name="Shape 437"/>
          <p:cNvSpPr/>
          <p:nvPr/>
        </p:nvSpPr>
        <p:spPr>
          <a:xfrm>
            <a:off x="2693384"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38" name="Shape 438"/>
          <p:cNvSpPr/>
          <p:nvPr/>
        </p:nvSpPr>
        <p:spPr>
          <a:xfrm>
            <a:off x="3813159" y="241995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39" name="Shape 439"/>
          <p:cNvSpPr/>
          <p:nvPr/>
        </p:nvSpPr>
        <p:spPr>
          <a:xfrm>
            <a:off x="4893890" y="2426920"/>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40" name="Shape 440"/>
          <p:cNvSpPr/>
          <p:nvPr/>
        </p:nvSpPr>
        <p:spPr>
          <a:xfrm>
            <a:off x="6386960"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41" name="Shape 441"/>
          <p:cNvSpPr/>
          <p:nvPr/>
        </p:nvSpPr>
        <p:spPr>
          <a:xfrm flipV="1">
            <a:off x="3356231" y="1948252"/>
            <a:ext cx="254846" cy="1713"/>
          </a:xfrm>
          <a:prstGeom prst="line">
            <a:avLst/>
          </a:prstGeom>
          <a:ln w="63500">
            <a:solidFill>
              <a:srgbClr val="5B9BD5"/>
            </a:solidFill>
            <a:miter/>
            <a:tailEnd type="triangle"/>
          </a:ln>
        </p:spPr>
        <p:txBody>
          <a:bodyPr lIns="45718" tIns="45718" rIns="45718" bIns="45718"/>
          <a:lstStyle/>
          <a:p>
            <a:endParaRPr/>
          </a:p>
        </p:txBody>
      </p:sp>
      <p:sp>
        <p:nvSpPr>
          <p:cNvPr id="442" name="Shape 442"/>
          <p:cNvSpPr/>
          <p:nvPr/>
        </p:nvSpPr>
        <p:spPr>
          <a:xfrm flipV="1">
            <a:off x="4491911" y="1945296"/>
            <a:ext cx="254844" cy="7623"/>
          </a:xfrm>
          <a:prstGeom prst="line">
            <a:avLst/>
          </a:prstGeom>
          <a:ln w="63500">
            <a:solidFill>
              <a:srgbClr val="5B9BD5"/>
            </a:solidFill>
            <a:miter/>
            <a:tailEnd type="triangle"/>
          </a:ln>
        </p:spPr>
        <p:txBody>
          <a:bodyPr lIns="45718" tIns="45718" rIns="45718" bIns="45718"/>
          <a:lstStyle/>
          <a:p>
            <a:endParaRPr/>
          </a:p>
        </p:txBody>
      </p:sp>
      <p:sp>
        <p:nvSpPr>
          <p:cNvPr id="443" name="Shape 443"/>
          <p:cNvSpPr/>
          <p:nvPr/>
        </p:nvSpPr>
        <p:spPr>
          <a:xfrm flipV="1">
            <a:off x="5630893" y="1935665"/>
            <a:ext cx="254844" cy="7623"/>
          </a:xfrm>
          <a:prstGeom prst="line">
            <a:avLst/>
          </a:prstGeom>
          <a:ln w="63500">
            <a:solidFill>
              <a:srgbClr val="5B9BD5"/>
            </a:solidFill>
            <a:miter/>
            <a:tailEnd type="triangle"/>
          </a:ln>
        </p:spPr>
        <p:txBody>
          <a:bodyPr lIns="45718" tIns="45718" rIns="45718" bIns="45718"/>
          <a:lstStyle/>
          <a:p>
            <a:endParaRPr/>
          </a:p>
        </p:txBody>
      </p:sp>
      <p:pic>
        <p:nvPicPr>
          <p:cNvPr id="444" name="image3.jpeg" descr="Picture 10"/>
          <p:cNvPicPr>
            <a:picLocks noChangeAspect="1"/>
          </p:cNvPicPr>
          <p:nvPr/>
        </p:nvPicPr>
        <p:blipFill>
          <a:blip r:embed="rId2">
            <a:extLst/>
          </a:blip>
          <a:stretch>
            <a:fillRect/>
          </a:stretch>
        </p:blipFill>
        <p:spPr>
          <a:xfrm>
            <a:off x="5927623" y="4885578"/>
            <a:ext cx="880837" cy="880837"/>
          </a:xfrm>
          <a:prstGeom prst="rect">
            <a:avLst/>
          </a:prstGeom>
          <a:ln w="12700">
            <a:miter lim="400000"/>
          </a:ln>
        </p:spPr>
      </p:pic>
      <p:sp>
        <p:nvSpPr>
          <p:cNvPr id="445" name="Shape 445"/>
          <p:cNvSpPr/>
          <p:nvPr/>
        </p:nvSpPr>
        <p:spPr>
          <a:xfrm>
            <a:off x="6048780" y="5041853"/>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6" name="Shape 446"/>
          <p:cNvSpPr/>
          <p:nvPr/>
        </p:nvSpPr>
        <p:spPr>
          <a:xfrm>
            <a:off x="4888105" y="1682234"/>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4770275" y="1702523"/>
            <a:ext cx="817253"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448" name="Shape 448"/>
          <p:cNvSpPr/>
          <p:nvPr/>
        </p:nvSpPr>
        <p:spPr>
          <a:xfrm>
            <a:off x="5043130" y="3421307"/>
            <a:ext cx="3181289" cy="52321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Maya</a:t>
            </a:r>
            <a:r>
              <a:rPr dirty="0"/>
              <a:t> </a:t>
            </a:r>
            <a:r>
              <a:rPr b="1" u="sng" dirty="0"/>
              <a:t>rolls back</a:t>
            </a:r>
            <a:r>
              <a:rPr dirty="0"/>
              <a:t> the code to an earlier version.</a:t>
            </a:r>
          </a:p>
        </p:txBody>
      </p:sp>
      <p:pic>
        <p:nvPicPr>
          <p:cNvPr id="23" name="Picture 22">
            <a:extLst>
              <a:ext uri="{FF2B5EF4-FFF2-40B4-BE49-F238E27FC236}">
                <a16:creationId xmlns:a16="http://schemas.microsoft.com/office/drawing/2014/main" id="{0DCB02F4-B628-F74E-8476-161997A396B2}"/>
              </a:ext>
            </a:extLst>
          </p:cNvPr>
          <p:cNvPicPr>
            <a:picLocks noChangeAspect="1"/>
          </p:cNvPicPr>
          <p:nvPr/>
        </p:nvPicPr>
        <p:blipFill>
          <a:blip r:embed="rId3"/>
          <a:stretch>
            <a:fillRect/>
          </a:stretch>
        </p:blipFill>
        <p:spPr>
          <a:xfrm>
            <a:off x="337469" y="1207792"/>
            <a:ext cx="1611059" cy="2338935"/>
          </a:xfrm>
          <a:prstGeom prst="rect">
            <a:avLst/>
          </a:prstGeom>
        </p:spPr>
      </p:pic>
      <p:pic>
        <p:nvPicPr>
          <p:cNvPr id="24" name="Picture 23">
            <a:extLst>
              <a:ext uri="{FF2B5EF4-FFF2-40B4-BE49-F238E27FC236}">
                <a16:creationId xmlns:a16="http://schemas.microsoft.com/office/drawing/2014/main" id="{52995D6F-B857-1346-A44B-075E29053C33}"/>
              </a:ext>
            </a:extLst>
          </p:cNvPr>
          <p:cNvPicPr>
            <a:picLocks noChangeAspect="1"/>
          </p:cNvPicPr>
          <p:nvPr/>
        </p:nvPicPr>
        <p:blipFill>
          <a:blip r:embed="rId4"/>
          <a:stretch>
            <a:fillRect/>
          </a:stretch>
        </p:blipFill>
        <p:spPr>
          <a:xfrm>
            <a:off x="403217" y="4471557"/>
            <a:ext cx="1479562" cy="1335716"/>
          </a:xfrm>
          <a:prstGeom prst="rect">
            <a:avLst/>
          </a:prstGeom>
        </p:spPr>
      </p:pic>
    </p:spTree>
    <p:extLst>
      <p:ext uri="{BB962C8B-B14F-4D97-AF65-F5344CB8AC3E}">
        <p14:creationId xmlns:p14="http://schemas.microsoft.com/office/powerpoint/2010/main" val="86455012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04798" y="-2"/>
            <a:ext cx="5470530" cy="653858"/>
          </a:xfrm>
          <a:prstGeom prst="rect">
            <a:avLst/>
          </a:prstGeom>
        </p:spPr>
        <p:txBody>
          <a:bodyPr/>
          <a:lstStyle/>
          <a:p>
            <a:r>
              <a:t>The Group Project</a:t>
            </a:r>
          </a:p>
        </p:txBody>
      </p:sp>
      <p:sp>
        <p:nvSpPr>
          <p:cNvPr id="454" name="Shape 454"/>
          <p:cNvSpPr/>
          <p:nvPr/>
        </p:nvSpPr>
        <p:spPr>
          <a:xfrm>
            <a:off x="1357009" y="2757388"/>
            <a:ext cx="6558644" cy="108227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p:txBody>
      </p:sp>
    </p:spTree>
    <p:extLst>
      <p:ext uri="{BB962C8B-B14F-4D97-AF65-F5344CB8AC3E}">
        <p14:creationId xmlns:p14="http://schemas.microsoft.com/office/powerpoint/2010/main" val="409648554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04798" y="-2"/>
            <a:ext cx="5470530" cy="653858"/>
          </a:xfrm>
          <a:prstGeom prst="rect">
            <a:avLst/>
          </a:prstGeom>
        </p:spPr>
        <p:txBody>
          <a:bodyPr/>
          <a:lstStyle/>
          <a:p>
            <a:r>
              <a:t>Pushing and Pulling to GitHub</a:t>
            </a:r>
          </a:p>
        </p:txBody>
      </p:sp>
      <p:sp>
        <p:nvSpPr>
          <p:cNvPr id="479" name="Shape 479"/>
          <p:cNvSpPr/>
          <p:nvPr/>
        </p:nvSpPr>
        <p:spPr>
          <a:xfrm>
            <a:off x="0" y="864931"/>
            <a:ext cx="9144000" cy="1520851"/>
          </a:xfrm>
          <a:prstGeom prst="rect">
            <a:avLst/>
          </a:prstGeom>
          <a:solidFill>
            <a:srgbClr val="DAE3F3"/>
          </a:solidFill>
          <a:ln w="12700">
            <a:solidFill>
              <a:srgbClr val="DAE3F3"/>
            </a:solidFill>
            <a:miter/>
          </a:ln>
        </p:spPr>
        <p:txBody>
          <a:bodyPr lIns="45718" tIns="45718" rIns="45718" bIns="45718" anchor="ctr"/>
          <a:lstStyle/>
          <a:p>
            <a:pPr algn="ctr">
              <a:defRPr>
                <a:solidFill>
                  <a:srgbClr val="FFFFFF"/>
                </a:solidFill>
              </a:defRPr>
            </a:pPr>
            <a:endParaRPr/>
          </a:p>
        </p:txBody>
      </p:sp>
      <p:sp>
        <p:nvSpPr>
          <p:cNvPr id="480" name="Shape 4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pic>
        <p:nvPicPr>
          <p:cNvPr id="481" name="image3.jpeg"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482" name="image3.jpeg" descr="Picture 10"/>
          <p:cNvPicPr>
            <a:picLocks noChangeAspect="1"/>
          </p:cNvPicPr>
          <p:nvPr/>
        </p:nvPicPr>
        <p:blipFill>
          <a:blip r:embed="rId2">
            <a:extLst/>
          </a:blip>
          <a:stretch>
            <a:fillRect/>
          </a:stretch>
        </p:blipFill>
        <p:spPr>
          <a:xfrm>
            <a:off x="3269277" y="1223201"/>
            <a:ext cx="880837" cy="880837"/>
          </a:xfrm>
          <a:prstGeom prst="rect">
            <a:avLst/>
          </a:prstGeom>
          <a:ln w="12700">
            <a:miter lim="400000"/>
          </a:ln>
        </p:spPr>
      </p:pic>
      <p:pic>
        <p:nvPicPr>
          <p:cNvPr id="483" name="image3.jpeg" descr="Picture 10"/>
          <p:cNvPicPr>
            <a:picLocks noChangeAspect="1"/>
          </p:cNvPicPr>
          <p:nvPr/>
        </p:nvPicPr>
        <p:blipFill>
          <a:blip r:embed="rId2">
            <a:extLst/>
          </a:blip>
          <a:stretch>
            <a:fillRect/>
          </a:stretch>
        </p:blipFill>
        <p:spPr>
          <a:xfrm>
            <a:off x="4404955" y="1221195"/>
            <a:ext cx="880837" cy="880836"/>
          </a:xfrm>
          <a:prstGeom prst="rect">
            <a:avLst/>
          </a:prstGeom>
          <a:ln w="12700">
            <a:miter lim="400000"/>
          </a:ln>
        </p:spPr>
      </p:pic>
      <p:pic>
        <p:nvPicPr>
          <p:cNvPr id="484" name="image3.jpeg" descr="Picture 10"/>
          <p:cNvPicPr>
            <a:picLocks noChangeAspect="1"/>
          </p:cNvPicPr>
          <p:nvPr/>
        </p:nvPicPr>
        <p:blipFill>
          <a:blip r:embed="rId2">
            <a:extLst/>
          </a:blip>
          <a:stretch>
            <a:fillRect/>
          </a:stretch>
        </p:blipFill>
        <p:spPr>
          <a:xfrm>
            <a:off x="5540633" y="1221192"/>
            <a:ext cx="880837" cy="880837"/>
          </a:xfrm>
          <a:prstGeom prst="rect">
            <a:avLst/>
          </a:prstGeom>
          <a:ln w="12700">
            <a:miter lim="400000"/>
          </a:ln>
        </p:spPr>
      </p:pic>
      <p:pic>
        <p:nvPicPr>
          <p:cNvPr id="485" name="image1.gif"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486" name="Shape 486"/>
          <p:cNvSpPr/>
          <p:nvPr/>
        </p:nvSpPr>
        <p:spPr>
          <a:xfrm rot="5400000">
            <a:off x="1596341" y="2007502"/>
            <a:ext cx="873520"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87" name="Shape 487"/>
          <p:cNvSpPr/>
          <p:nvPr/>
        </p:nvSpPr>
        <p:spPr>
          <a:xfrm>
            <a:off x="2418356" y="867751"/>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88" name="Shape 488"/>
          <p:cNvSpPr/>
          <p:nvPr/>
        </p:nvSpPr>
        <p:spPr>
          <a:xfrm>
            <a:off x="3538132" y="864931"/>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89" name="Shape 489"/>
          <p:cNvSpPr/>
          <p:nvPr/>
        </p:nvSpPr>
        <p:spPr>
          <a:xfrm>
            <a:off x="4618861" y="871892"/>
            <a:ext cx="217149" cy="31339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90" name="Shape 490"/>
          <p:cNvSpPr/>
          <p:nvPr/>
        </p:nvSpPr>
        <p:spPr>
          <a:xfrm>
            <a:off x="5874048" y="871892"/>
            <a:ext cx="217149" cy="31339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91" name="Shape 491"/>
          <p:cNvSpPr/>
          <p:nvPr/>
        </p:nvSpPr>
        <p:spPr>
          <a:xfrm flipV="1">
            <a:off x="1492184" y="2104038"/>
            <a:ext cx="2217512" cy="123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492" name="Shape 492"/>
          <p:cNvSpPr/>
          <p:nvPr/>
        </p:nvSpPr>
        <p:spPr>
          <a:xfrm>
            <a:off x="1563802" y="2546406"/>
            <a:ext cx="924034" cy="28882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3" name="Shape 493"/>
          <p:cNvSpPr/>
          <p:nvPr/>
        </p:nvSpPr>
        <p:spPr>
          <a:xfrm>
            <a:off x="2588153" y="2962181"/>
            <a:ext cx="1032727"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4" name="Shape 494"/>
          <p:cNvSpPr/>
          <p:nvPr/>
        </p:nvSpPr>
        <p:spPr>
          <a:xfrm rot="5400000">
            <a:off x="843224" y="2749120"/>
            <a:ext cx="2379755"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5" name="Shape 495"/>
          <p:cNvSpPr/>
          <p:nvPr/>
        </p:nvSpPr>
        <p:spPr>
          <a:xfrm flipV="1">
            <a:off x="1563802" y="2086392"/>
            <a:ext cx="3163642" cy="2602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8" tIns="45718" rIns="45718" bIns="45718" anchor="ctr"/>
          <a:lstStyle/>
          <a:p>
            <a:endParaRPr/>
          </a:p>
        </p:txBody>
      </p:sp>
      <p:sp>
        <p:nvSpPr>
          <p:cNvPr id="496" name="Shape 496"/>
          <p:cNvSpPr/>
          <p:nvPr/>
        </p:nvSpPr>
        <p:spPr>
          <a:xfrm>
            <a:off x="3523112" y="4784183"/>
            <a:ext cx="1032727"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7" name="Shape 497"/>
          <p:cNvSpPr/>
          <p:nvPr/>
        </p:nvSpPr>
        <p:spPr>
          <a:xfrm>
            <a:off x="1563802" y="4085073"/>
            <a:ext cx="924034"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8" name="Shape 498"/>
          <p:cNvSpPr/>
          <p:nvPr/>
        </p:nvSpPr>
        <p:spPr>
          <a:xfrm rot="10800000" flipV="1">
            <a:off x="1505872" y="2214935"/>
            <a:ext cx="3668450"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9" name="Shape 499"/>
          <p:cNvSpPr/>
          <p:nvPr/>
        </p:nvSpPr>
        <p:spPr>
          <a:xfrm>
            <a:off x="4137221" y="5325805"/>
            <a:ext cx="924033"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500" name="Shape 500"/>
          <p:cNvSpPr/>
          <p:nvPr/>
        </p:nvSpPr>
        <p:spPr>
          <a:xfrm flipV="1">
            <a:off x="1563803" y="2102029"/>
            <a:ext cx="4417249"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501" name="Shape 501"/>
          <p:cNvSpPr/>
          <p:nvPr/>
        </p:nvSpPr>
        <p:spPr>
          <a:xfrm>
            <a:off x="4861833" y="5744566"/>
            <a:ext cx="1032727"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502" name="Shape 502"/>
          <p:cNvSpPr/>
          <p:nvPr/>
        </p:nvSpPr>
        <p:spPr>
          <a:xfrm>
            <a:off x="6571557" y="1442918"/>
            <a:ext cx="1358636"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u="sng">
                <a:latin typeface="Arial"/>
                <a:ea typeface="Arial"/>
                <a:cs typeface="Arial"/>
                <a:sym typeface="Arial"/>
              </a:defRPr>
            </a:lvl1pPr>
          </a:lstStyle>
          <a:p>
            <a:r>
              <a:t>GitHub Branch</a:t>
            </a:r>
          </a:p>
        </p:txBody>
      </p:sp>
      <p:sp>
        <p:nvSpPr>
          <p:cNvPr id="505" name="Shape 505"/>
          <p:cNvSpPr/>
          <p:nvPr/>
        </p:nvSpPr>
        <p:spPr>
          <a:xfrm rot="5400000">
            <a:off x="2201117" y="2772716"/>
            <a:ext cx="2379755" cy="1081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506" name="Shape 506"/>
          <p:cNvSpPr/>
          <p:nvPr/>
        </p:nvSpPr>
        <p:spPr>
          <a:xfrm>
            <a:off x="2921697" y="4085073"/>
            <a:ext cx="924034"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pic>
        <p:nvPicPr>
          <p:cNvPr id="32" name="Picture 31">
            <a:extLst>
              <a:ext uri="{FF2B5EF4-FFF2-40B4-BE49-F238E27FC236}">
                <a16:creationId xmlns:a16="http://schemas.microsoft.com/office/drawing/2014/main" id="{68DDD217-1260-734C-B186-11A915F2B8E1}"/>
              </a:ext>
            </a:extLst>
          </p:cNvPr>
          <p:cNvPicPr>
            <a:picLocks noChangeAspect="1"/>
          </p:cNvPicPr>
          <p:nvPr/>
        </p:nvPicPr>
        <p:blipFill>
          <a:blip r:embed="rId4"/>
          <a:stretch>
            <a:fillRect/>
          </a:stretch>
        </p:blipFill>
        <p:spPr>
          <a:xfrm>
            <a:off x="502520" y="2484644"/>
            <a:ext cx="807454" cy="1172262"/>
          </a:xfrm>
          <a:prstGeom prst="rect">
            <a:avLst/>
          </a:prstGeom>
        </p:spPr>
      </p:pic>
      <p:pic>
        <p:nvPicPr>
          <p:cNvPr id="33" name="Picture 32">
            <a:extLst>
              <a:ext uri="{FF2B5EF4-FFF2-40B4-BE49-F238E27FC236}">
                <a16:creationId xmlns:a16="http://schemas.microsoft.com/office/drawing/2014/main" id="{9BF4EF67-E333-674F-ACF0-2BBC7DBFDD55}"/>
              </a:ext>
            </a:extLst>
          </p:cNvPr>
          <p:cNvPicPr>
            <a:picLocks noChangeAspect="1"/>
          </p:cNvPicPr>
          <p:nvPr/>
        </p:nvPicPr>
        <p:blipFill>
          <a:blip r:embed="rId5"/>
          <a:stretch>
            <a:fillRect/>
          </a:stretch>
        </p:blipFill>
        <p:spPr>
          <a:xfrm>
            <a:off x="198115" y="3863418"/>
            <a:ext cx="1221573" cy="1102809"/>
          </a:xfrm>
          <a:prstGeom prst="rect">
            <a:avLst/>
          </a:prstGeom>
        </p:spPr>
      </p:pic>
      <p:pic>
        <p:nvPicPr>
          <p:cNvPr id="34" name="Picture 33">
            <a:extLst>
              <a:ext uri="{FF2B5EF4-FFF2-40B4-BE49-F238E27FC236}">
                <a16:creationId xmlns:a16="http://schemas.microsoft.com/office/drawing/2014/main" id="{1F7B80A5-7857-5E41-B48E-A66E5914209A}"/>
              </a:ext>
            </a:extLst>
          </p:cNvPr>
          <p:cNvPicPr>
            <a:picLocks noChangeAspect="1"/>
          </p:cNvPicPr>
          <p:nvPr/>
        </p:nvPicPr>
        <p:blipFill>
          <a:blip r:embed="rId6"/>
          <a:stretch>
            <a:fillRect/>
          </a:stretch>
        </p:blipFill>
        <p:spPr>
          <a:xfrm>
            <a:off x="328618" y="5026795"/>
            <a:ext cx="1170409" cy="1404490"/>
          </a:xfrm>
          <a:prstGeom prst="rect">
            <a:avLst/>
          </a:prstGeom>
        </p:spPr>
      </p:pic>
    </p:spTree>
    <p:extLst>
      <p:ext uri="{BB962C8B-B14F-4D97-AF65-F5344CB8AC3E}">
        <p14:creationId xmlns:p14="http://schemas.microsoft.com/office/powerpoint/2010/main" val="9147020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3407</Words>
  <Application>Microsoft Office PowerPoint</Application>
  <PresentationFormat>On-screen Show (4:3)</PresentationFormat>
  <Paragraphs>739</Paragraphs>
  <Slides>89</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Roboto</vt:lpstr>
      <vt:lpstr>Wingdings</vt:lpstr>
      <vt:lpstr>1_Unbranded</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LUNCH (30 Mins)</vt:lpstr>
      <vt:lpstr>What / Why Git?</vt:lpstr>
      <vt:lpstr>Collaborative Coding</vt:lpstr>
      <vt:lpstr>The Team’s Task</vt:lpstr>
      <vt:lpstr>Maya &amp; Gil make their edits</vt:lpstr>
      <vt:lpstr>Different Solutions</vt:lpstr>
      <vt:lpstr>Resolution</vt:lpstr>
      <vt:lpstr>Anne writes her own stuff…</vt:lpstr>
      <vt:lpstr>Anne overwrites work of her teammates…</vt:lpstr>
      <vt:lpstr>The Group Project</vt:lpstr>
      <vt:lpstr>Version Control</vt:lpstr>
      <vt:lpstr>The Group Project</vt:lpstr>
      <vt:lpstr>The team goes to work</vt:lpstr>
      <vt:lpstr>PowerPoint Presentation</vt:lpstr>
      <vt:lpstr>Gil’s edits are ready</vt:lpstr>
      <vt:lpstr>PowerPoint Presentation</vt:lpstr>
      <vt:lpstr>PowerPoint Presentation</vt:lpstr>
      <vt:lpstr>Kobe resolves</vt:lpstr>
      <vt:lpstr>PowerPoint Presentation</vt:lpstr>
      <vt:lpstr>Anne starts her work</vt:lpstr>
      <vt:lpstr>PowerPoint Presentation</vt:lpstr>
      <vt:lpstr>If Anne had made a pull first…</vt:lpstr>
      <vt:lpstr>The overwritten work is discovered</vt:lpstr>
      <vt:lpstr>Roll Back</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Tammer</cp:lastModifiedBy>
  <cp:revision>1474</cp:revision>
  <cp:lastPrinted>2017-05-12T20:27:58Z</cp:lastPrinted>
  <dcterms:created xsi:type="dcterms:W3CDTF">2017-05-12T20:27:58Z</dcterms:created>
  <dcterms:modified xsi:type="dcterms:W3CDTF">2018-03-19T16:53:58Z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